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AA"/>
    <a:srgbClr val="0B41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260" y="6392486"/>
            <a:ext cx="1229198" cy="38238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81332" cy="79247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88392"/>
            <a:ext cx="2576322" cy="677417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173223" y="88392"/>
            <a:ext cx="1018794" cy="67741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3111" y="154940"/>
            <a:ext cx="11885777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E72B6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05"/>
              </a:lnSpc>
            </a:pPr>
            <a:fld id="{81D60167-4931-47E6-BA6A-407CBD079E47}" type="slidenum">
              <a:rPr sz="2000" spc="-105" dirty="0"/>
              <a:t>‹#›</a:t>
            </a:fld>
            <a:r>
              <a:rPr sz="2000" spc="-130" dirty="0"/>
              <a:t> </a:t>
            </a:r>
            <a:r>
              <a:rPr spc="130" dirty="0"/>
              <a:t>/</a:t>
            </a:r>
            <a:r>
              <a:rPr spc="-95" dirty="0"/>
              <a:t> </a:t>
            </a:r>
            <a:r>
              <a:rPr spc="-65" dirty="0"/>
              <a:t>10</a:t>
            </a:r>
            <a:endParaRPr sz="20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E72B6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05"/>
              </a:lnSpc>
            </a:pPr>
            <a:fld id="{81D60167-4931-47E6-BA6A-407CBD079E47}" type="slidenum">
              <a:rPr sz="2000" spc="-105" dirty="0"/>
              <a:t>‹#›</a:t>
            </a:fld>
            <a:r>
              <a:rPr sz="2000" spc="-130" dirty="0"/>
              <a:t> </a:t>
            </a:r>
            <a:r>
              <a:rPr spc="130" dirty="0"/>
              <a:t>/</a:t>
            </a:r>
            <a:r>
              <a:rPr spc="-95" dirty="0"/>
              <a:t> </a:t>
            </a:r>
            <a:r>
              <a:rPr spc="-65" dirty="0"/>
              <a:t>10</a:t>
            </a:r>
            <a:endParaRPr sz="20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E72B6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05"/>
              </a:lnSpc>
            </a:pPr>
            <a:fld id="{81D60167-4931-47E6-BA6A-407CBD079E47}" type="slidenum">
              <a:rPr sz="2000" spc="-105" dirty="0"/>
              <a:t>‹#›</a:t>
            </a:fld>
            <a:r>
              <a:rPr sz="2000" spc="-130" dirty="0"/>
              <a:t> </a:t>
            </a:r>
            <a:r>
              <a:rPr spc="130" dirty="0"/>
              <a:t>/</a:t>
            </a:r>
            <a:r>
              <a:rPr spc="-95" dirty="0"/>
              <a:t> </a:t>
            </a:r>
            <a:r>
              <a:rPr spc="-65" dirty="0"/>
              <a:t>10</a:t>
            </a:r>
            <a:endParaRPr sz="20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260" y="6392486"/>
            <a:ext cx="1229198" cy="38238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81332" cy="79247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88392"/>
            <a:ext cx="2576322" cy="677417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173223" y="88392"/>
            <a:ext cx="1018794" cy="677417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788920" y="88392"/>
            <a:ext cx="546354" cy="677417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932176" y="88392"/>
            <a:ext cx="3329178" cy="67741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E72B6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05"/>
              </a:lnSpc>
            </a:pPr>
            <a:fld id="{81D60167-4931-47E6-BA6A-407CBD079E47}" type="slidenum">
              <a:rPr sz="2000" spc="-105" dirty="0"/>
              <a:t>‹#›</a:t>
            </a:fld>
            <a:r>
              <a:rPr sz="2000" spc="-130" dirty="0"/>
              <a:t> </a:t>
            </a:r>
            <a:r>
              <a:rPr spc="130" dirty="0"/>
              <a:t>/</a:t>
            </a:r>
            <a:r>
              <a:rPr spc="-95" dirty="0"/>
              <a:t> </a:t>
            </a:r>
            <a:r>
              <a:rPr spc="-65" dirty="0"/>
              <a:t>10</a:t>
            </a:r>
            <a:endParaRPr sz="20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E72B6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05"/>
              </a:lnSpc>
            </a:pPr>
            <a:fld id="{81D60167-4931-47E6-BA6A-407CBD079E47}" type="slidenum">
              <a:rPr sz="2000" spc="-105" dirty="0"/>
              <a:t>‹#›</a:t>
            </a:fld>
            <a:r>
              <a:rPr sz="2000" spc="-130" dirty="0"/>
              <a:t> </a:t>
            </a:r>
            <a:r>
              <a:rPr spc="130" dirty="0"/>
              <a:t>/</a:t>
            </a:r>
            <a:r>
              <a:rPr spc="-95" dirty="0"/>
              <a:t> </a:t>
            </a:r>
            <a:r>
              <a:rPr spc="-65" dirty="0"/>
              <a:t>10</a:t>
            </a:r>
            <a:endParaRPr sz="20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0260" y="6392486"/>
            <a:ext cx="1229198" cy="38238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12181332" cy="79247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88392"/>
            <a:ext cx="2576322" cy="67741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3111" y="154940"/>
            <a:ext cx="11885777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79397" y="2511297"/>
            <a:ext cx="9633204" cy="2220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430254" y="6539509"/>
            <a:ext cx="683259" cy="280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E72B6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05"/>
              </a:lnSpc>
            </a:pPr>
            <a:fld id="{81D60167-4931-47E6-BA6A-407CBD079E47}" type="slidenum">
              <a:rPr sz="2000" spc="-105" dirty="0"/>
              <a:t>‹#›</a:t>
            </a:fld>
            <a:r>
              <a:rPr sz="2000" spc="-130" dirty="0"/>
              <a:t> </a:t>
            </a:r>
            <a:r>
              <a:rPr spc="130" dirty="0"/>
              <a:t>/</a:t>
            </a:r>
            <a:r>
              <a:rPr spc="-95" dirty="0"/>
              <a:t> </a:t>
            </a:r>
            <a:r>
              <a:rPr spc="-65" dirty="0"/>
              <a:t>10</a:t>
            </a:r>
            <a:endParaRPr sz="2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mo@guap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50" y="2"/>
            <a:ext cx="12192000" cy="685799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066800" y="685800"/>
            <a:ext cx="10287000" cy="11336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3600" spc="-215" dirty="0" smtClean="0">
                <a:solidFill>
                  <a:srgbClr val="FFFFFF"/>
                </a:solidFill>
                <a:latin typeface="Arial"/>
                <a:cs typeface="Arial"/>
              </a:rPr>
              <a:t>Инвентаризация имущества ГУАП: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3600" spc="-215" dirty="0" smtClean="0">
                <a:solidFill>
                  <a:srgbClr val="FFFFFF"/>
                </a:solidFill>
                <a:latin typeface="Arial"/>
                <a:cs typeface="Arial"/>
              </a:rPr>
              <a:t>цели, этапы, ответственность, личный результат МОЛ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02597" y="6488668"/>
            <a:ext cx="824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800" spc="-110" dirty="0" smtClean="0">
                <a:solidFill>
                  <a:srgbClr val="FFFFFF"/>
                </a:solidFill>
                <a:latin typeface="Arial"/>
                <a:cs typeface="Arial"/>
              </a:rPr>
              <a:t>2022 г.</a:t>
            </a:r>
            <a:endParaRPr lang="ru-RU" sz="1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3111" y="154940"/>
            <a:ext cx="594288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35" dirty="0" err="1"/>
              <a:t>Инвентаризация</a:t>
            </a:r>
            <a:r>
              <a:rPr spc="-75" dirty="0"/>
              <a:t> </a:t>
            </a:r>
            <a:r>
              <a:rPr lang="ru-RU" spc="-125" dirty="0" smtClean="0"/>
              <a:t>имущества ГУАП. Цели</a:t>
            </a:r>
            <a:endParaRPr b="1" spc="-155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11430254" y="6539509"/>
            <a:ext cx="683259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sz="2000" spc="-105" dirty="0"/>
              <a:t>2</a:t>
            </a:fld>
            <a:r>
              <a:rPr sz="2000" spc="-130" dirty="0"/>
              <a:t> </a:t>
            </a:r>
            <a:r>
              <a:rPr spc="130" dirty="0"/>
              <a:t>/</a:t>
            </a:r>
            <a:r>
              <a:rPr spc="-95" dirty="0"/>
              <a:t> </a:t>
            </a:r>
            <a:r>
              <a:rPr lang="ru-RU" spc="-65" dirty="0" smtClean="0"/>
              <a:t>9</a:t>
            </a:r>
            <a:endParaRPr sz="2000" dirty="0"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25437" y="1106550"/>
          <a:ext cx="11522075" cy="4891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3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8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2890">
                <a:tc>
                  <a:txBody>
                    <a:bodyPr/>
                    <a:lstStyle/>
                    <a:p>
                      <a:pPr marL="586740">
                        <a:lnSpc>
                          <a:spcPts val="1900"/>
                        </a:lnSpc>
                      </a:pPr>
                      <a:r>
                        <a:rPr sz="1600" spc="-1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Виды</a:t>
                      </a:r>
                      <a:r>
                        <a:rPr sz="1600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имущества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72B6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900"/>
                        </a:lnSpc>
                      </a:pPr>
                      <a:r>
                        <a:rPr sz="1600" spc="-1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Цель</a:t>
                      </a:r>
                      <a:r>
                        <a:rPr sz="1600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инвентаризации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72B6F"/>
                    </a:solidFill>
                  </a:tcPr>
                </a:tc>
                <a:tc>
                  <a:txBody>
                    <a:bodyPr/>
                    <a:lstStyle/>
                    <a:p>
                      <a:pPr marL="1040765">
                        <a:lnSpc>
                          <a:spcPts val="1900"/>
                        </a:lnSpc>
                      </a:pPr>
                      <a:r>
                        <a:rPr sz="1600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Дополнительно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72B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795">
                <a:tc>
                  <a:txBody>
                    <a:bodyPr/>
                    <a:lstStyle/>
                    <a:p>
                      <a:pPr marL="68580">
                        <a:lnSpc>
                          <a:spcPts val="1515"/>
                        </a:lnSpc>
                      </a:pPr>
                      <a:r>
                        <a:rPr sz="1400" spc="-95" dirty="0">
                          <a:latin typeface="Arial"/>
                          <a:cs typeface="Arial"/>
                        </a:rPr>
                        <a:t>Основные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0" dirty="0">
                          <a:latin typeface="Arial"/>
                          <a:cs typeface="Arial"/>
                        </a:rPr>
                        <a:t>средства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(кроме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400" spc="-55" dirty="0">
                          <a:latin typeface="Arial"/>
                          <a:cs typeface="Arial"/>
                        </a:rPr>
                        <a:t>недвижимого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имущества)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 rowSpan="6">
                  <a:txBody>
                    <a:bodyPr/>
                    <a:lstStyle/>
                    <a:p>
                      <a:pPr marL="243204" indent="-175260">
                        <a:lnSpc>
                          <a:spcPts val="1515"/>
                        </a:lnSpc>
                        <a:buAutoNum type="arabicPeriod"/>
                        <a:tabLst>
                          <a:tab pos="243840" algn="l"/>
                        </a:tabLst>
                      </a:pPr>
                      <a:r>
                        <a:rPr sz="1400" spc="-105" dirty="0">
                          <a:latin typeface="Arial"/>
                          <a:cs typeface="Arial"/>
                        </a:rPr>
                        <a:t>Выявление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фактического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наличия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имущества,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назначения,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основных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400" spc="-85" dirty="0">
                          <a:latin typeface="Arial"/>
                          <a:cs typeface="Arial"/>
                        </a:rPr>
                        <a:t>технических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или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эксплуатационных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показателей.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243204" indent="-175260">
                        <a:lnSpc>
                          <a:spcPct val="100000"/>
                        </a:lnSpc>
                        <a:buAutoNum type="arabicPeriod" startAt="2"/>
                        <a:tabLst>
                          <a:tab pos="243840" algn="l"/>
                        </a:tabLst>
                      </a:pPr>
                      <a:r>
                        <a:rPr sz="1400" spc="-100" dirty="0">
                          <a:latin typeface="Arial"/>
                          <a:cs typeface="Arial"/>
                        </a:rPr>
                        <a:t>Сопоставление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фактического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наличия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0" dirty="0">
                          <a:latin typeface="Arial"/>
                          <a:cs typeface="Arial"/>
                        </a:rPr>
                        <a:t>имущества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5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данными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400" spc="-80" dirty="0">
                          <a:latin typeface="Arial"/>
                          <a:cs typeface="Arial"/>
                        </a:rPr>
                        <a:t>бухгалтерского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учета.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68580" marR="104775">
                        <a:lnSpc>
                          <a:spcPct val="100000"/>
                        </a:lnSpc>
                        <a:buAutoNum type="arabicPeriod" startAt="3"/>
                        <a:tabLst>
                          <a:tab pos="243840" algn="l"/>
                        </a:tabLst>
                      </a:pPr>
                      <a:r>
                        <a:rPr sz="1400" spc="-105" dirty="0">
                          <a:latin typeface="Arial"/>
                          <a:cs typeface="Arial"/>
                        </a:rPr>
                        <a:t>Выявление</a:t>
                      </a:r>
                      <a:r>
                        <a:rPr sz="14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имущества,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которое</a:t>
                      </a:r>
                      <a:r>
                        <a:rPr sz="14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не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0" dirty="0">
                          <a:latin typeface="Arial"/>
                          <a:cs typeface="Arial"/>
                        </a:rPr>
                        <a:t>соответствует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условиям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актива </a:t>
                      </a:r>
                      <a:r>
                        <a:rPr sz="1400" spc="-100" dirty="0">
                          <a:latin typeface="Arial"/>
                          <a:cs typeface="Arial"/>
                        </a:rPr>
                        <a:t>для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последующего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списания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(на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основные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средства,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не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пригодные</a:t>
                      </a:r>
                      <a:r>
                        <a:rPr sz="14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к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эксплуатации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не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подлежащие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восстановлению,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инвентаризационная 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комиссия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10" dirty="0">
                          <a:latin typeface="Arial"/>
                          <a:cs typeface="Arial"/>
                        </a:rPr>
                        <a:t>составляет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отдельную 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опись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5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указанием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времени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ввода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в 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эксплуатацию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причин,</a:t>
                      </a:r>
                      <a:r>
                        <a:rPr sz="14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приведших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эти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объекты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непригодности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400" spc="-70" dirty="0">
                          <a:latin typeface="Arial"/>
                          <a:cs typeface="Arial"/>
                        </a:rPr>
                        <a:t>(порча,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полный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износ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и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т.п.))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B w="19050">
                      <a:solidFill>
                        <a:srgbClr val="E72B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6590">
                <a:tc>
                  <a:txBody>
                    <a:bodyPr/>
                    <a:lstStyle/>
                    <a:p>
                      <a:pPr marL="68580">
                        <a:lnSpc>
                          <a:spcPts val="1590"/>
                        </a:lnSpc>
                      </a:pPr>
                      <a:r>
                        <a:rPr sz="1400" spc="-100" dirty="0">
                          <a:latin typeface="Arial"/>
                          <a:cs typeface="Arial"/>
                        </a:rPr>
                        <a:t>Особо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ценное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движимое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имущество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B w="19050">
                      <a:solidFill>
                        <a:srgbClr val="E72B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68580">
                        <a:lnSpc>
                          <a:spcPts val="1595"/>
                        </a:lnSpc>
                      </a:pPr>
                      <a:r>
                        <a:rPr sz="1400" spc="-90" dirty="0">
                          <a:latin typeface="Arial"/>
                          <a:cs typeface="Arial"/>
                        </a:rPr>
                        <a:t>Материальные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запасы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B w="19050">
                      <a:solidFill>
                        <a:srgbClr val="E72B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68580">
                        <a:lnSpc>
                          <a:spcPts val="1595"/>
                        </a:lnSpc>
                      </a:pPr>
                      <a:r>
                        <a:rPr sz="1400" spc="-100" dirty="0">
                          <a:latin typeface="Arial"/>
                          <a:cs typeface="Arial"/>
                        </a:rPr>
                        <a:t>Имущество,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полученное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400" spc="-9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пользование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B w="19050">
                      <a:solidFill>
                        <a:srgbClr val="E72B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595"/>
                        </a:lnSpc>
                      </a:pPr>
                      <a:r>
                        <a:rPr sz="1400" spc="-55" dirty="0">
                          <a:latin typeface="Arial"/>
                          <a:cs typeface="Arial"/>
                        </a:rPr>
                        <a:t>по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указанным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объектам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составляется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9215" marR="111760">
                        <a:lnSpc>
                          <a:spcPct val="100000"/>
                        </a:lnSpc>
                      </a:pPr>
                      <a:r>
                        <a:rPr sz="1400" spc="-100" dirty="0">
                          <a:latin typeface="Arial"/>
                          <a:cs typeface="Arial"/>
                        </a:rPr>
                        <a:t>отдельная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опись,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которой </a:t>
                      </a:r>
                      <a:r>
                        <a:rPr sz="1400" spc="-110" dirty="0">
                          <a:latin typeface="Arial"/>
                          <a:cs typeface="Arial"/>
                        </a:rPr>
                        <a:t>дается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ссылка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документы,</a:t>
                      </a:r>
                      <a:r>
                        <a:rPr sz="14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подтверждающие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принятие 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этих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объектов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пользование.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6450">
                <a:tc>
                  <a:txBody>
                    <a:bodyPr/>
                    <a:lstStyle/>
                    <a:p>
                      <a:pPr marL="68580">
                        <a:lnSpc>
                          <a:spcPts val="1595"/>
                        </a:lnSpc>
                      </a:pPr>
                      <a:r>
                        <a:rPr sz="1400" spc="-100" dirty="0">
                          <a:latin typeface="Arial"/>
                          <a:cs typeface="Arial"/>
                        </a:rPr>
                        <a:t>Имущество,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полученное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68580" marR="474980">
                        <a:lnSpc>
                          <a:spcPct val="100000"/>
                        </a:lnSpc>
                      </a:pPr>
                      <a:r>
                        <a:rPr sz="1400" spc="-75" dirty="0">
                          <a:latin typeface="Arial"/>
                          <a:cs typeface="Arial"/>
                        </a:rPr>
                        <a:t>безвозмездно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до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принятия 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его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активом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B w="19050">
                      <a:solidFill>
                        <a:srgbClr val="E72B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595"/>
                        </a:lnSpc>
                      </a:pPr>
                      <a:r>
                        <a:rPr sz="1400" spc="-85" dirty="0">
                          <a:latin typeface="Arial"/>
                          <a:cs typeface="Arial"/>
                        </a:rPr>
                        <a:t>постановка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0" dirty="0">
                          <a:latin typeface="Arial"/>
                          <a:cs typeface="Arial"/>
                        </a:rPr>
                        <a:t>имущества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баланс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75690">
                <a:tc>
                  <a:txBody>
                    <a:bodyPr/>
                    <a:lstStyle/>
                    <a:p>
                      <a:pPr marL="68580">
                        <a:lnSpc>
                          <a:spcPts val="1595"/>
                        </a:lnSpc>
                      </a:pPr>
                      <a:r>
                        <a:rPr sz="1400" spc="-100" dirty="0">
                          <a:latin typeface="Arial"/>
                          <a:cs typeface="Arial"/>
                        </a:rPr>
                        <a:t>Право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пользования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активами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(аренда)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9050">
                      <a:solidFill>
                        <a:srgbClr val="E72B6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B w="19050">
                      <a:solidFill>
                        <a:srgbClr val="E72B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595"/>
                        </a:lnSpc>
                      </a:pPr>
                      <a:r>
                        <a:rPr sz="1400" spc="-55" dirty="0">
                          <a:latin typeface="Arial"/>
                          <a:cs typeface="Arial"/>
                        </a:rPr>
                        <a:t>по 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указанным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объектам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составляется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69215" marR="111760">
                        <a:lnSpc>
                          <a:spcPct val="100000"/>
                        </a:lnSpc>
                      </a:pPr>
                      <a:r>
                        <a:rPr sz="1400" spc="-100" dirty="0">
                          <a:latin typeface="Arial"/>
                          <a:cs typeface="Arial"/>
                        </a:rPr>
                        <a:t>отдельная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опись,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которой </a:t>
                      </a:r>
                      <a:r>
                        <a:rPr sz="1400" spc="-110" dirty="0">
                          <a:latin typeface="Arial"/>
                          <a:cs typeface="Arial"/>
                        </a:rPr>
                        <a:t>дается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ссылка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документы,</a:t>
                      </a:r>
                      <a:r>
                        <a:rPr sz="14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подтверждающие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принятие 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этих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объектов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пользование.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9050">
                      <a:solidFill>
                        <a:srgbClr val="E72B6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86255" y="6478687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Материальный отдел УБУ и ФК</a:t>
            </a:r>
            <a:endParaRPr 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3111" y="154940"/>
            <a:ext cx="563808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35" dirty="0" err="1"/>
              <a:t>Инвентаризация</a:t>
            </a:r>
            <a:r>
              <a:rPr spc="-75" dirty="0"/>
              <a:t> </a:t>
            </a:r>
            <a:r>
              <a:rPr lang="ru-RU" spc="-125" dirty="0" smtClean="0"/>
              <a:t>имущества ГУАП.</a:t>
            </a:r>
            <a:r>
              <a:rPr spc="-105" dirty="0" smtClean="0"/>
              <a:t> </a:t>
            </a:r>
            <a:r>
              <a:rPr spc="-155" dirty="0">
                <a:latin typeface="Arial"/>
                <a:cs typeface="Arial"/>
              </a:rPr>
              <a:t>Цели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11430254" y="6539509"/>
            <a:ext cx="683259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sz="2000" spc="-105" dirty="0"/>
              <a:t>3</a:t>
            </a:fld>
            <a:r>
              <a:rPr sz="2000" spc="-130" dirty="0"/>
              <a:t> </a:t>
            </a:r>
            <a:r>
              <a:rPr spc="130" dirty="0"/>
              <a:t>/</a:t>
            </a:r>
            <a:r>
              <a:rPr spc="-95" dirty="0"/>
              <a:t> </a:t>
            </a:r>
            <a:r>
              <a:rPr lang="ru-RU" spc="-65" dirty="0" smtClean="0"/>
              <a:t>8</a:t>
            </a:r>
            <a:endParaRPr sz="2000" dirty="0"/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605323"/>
              </p:ext>
            </p:extLst>
          </p:nvPr>
        </p:nvGraphicFramePr>
        <p:xfrm>
          <a:off x="325437" y="1106550"/>
          <a:ext cx="11522709" cy="45745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79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3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670">
                <a:tc>
                  <a:txBody>
                    <a:bodyPr/>
                    <a:lstStyle/>
                    <a:p>
                      <a:pPr marL="431165">
                        <a:lnSpc>
                          <a:spcPts val="1900"/>
                        </a:lnSpc>
                      </a:pPr>
                      <a:r>
                        <a:rPr sz="1600" spc="-1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Виды</a:t>
                      </a:r>
                      <a:r>
                        <a:rPr sz="1600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имущества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72B6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900"/>
                        </a:lnSpc>
                      </a:pPr>
                      <a:r>
                        <a:rPr sz="1600" spc="-1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Цель</a:t>
                      </a:r>
                      <a:r>
                        <a:rPr sz="1600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инвентаризации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72B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480">
                <a:tc>
                  <a:txBody>
                    <a:bodyPr/>
                    <a:lstStyle/>
                    <a:p>
                      <a:pPr marL="51435">
                        <a:lnSpc>
                          <a:spcPts val="1515"/>
                        </a:lnSpc>
                      </a:pPr>
                      <a:r>
                        <a:rPr sz="1400" spc="-70" dirty="0">
                          <a:latin typeface="Arial"/>
                          <a:cs typeface="Arial"/>
                        </a:rPr>
                        <a:t>Недвижимое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имущество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295"/>
                        </a:lnSpc>
                      </a:pPr>
                      <a:r>
                        <a:rPr sz="1200" spc="-70" dirty="0">
                          <a:latin typeface="Arial"/>
                          <a:cs typeface="Arial"/>
                        </a:rPr>
                        <a:t>Проверка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наличия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документов,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подтверждающих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нахождение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объектов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оперативном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управлении;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для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зданий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выявление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назначения,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51435" marR="346075">
                        <a:lnSpc>
                          <a:spcPct val="100000"/>
                        </a:lnSpc>
                      </a:pPr>
                      <a:r>
                        <a:rPr sz="1200" spc="-70" dirty="0">
                          <a:latin typeface="Arial"/>
                          <a:cs typeface="Arial"/>
                        </a:rPr>
                        <a:t>основных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материалов,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из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которых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они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построены,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объем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(по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наружному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или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внутреннему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обмеру),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площадь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(общая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полезная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площадь),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число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этажей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(без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подвалов,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полуподвалов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и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т.д.),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год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постройки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иное.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430">
                <a:tc>
                  <a:txBody>
                    <a:bodyPr/>
                    <a:lstStyle/>
                    <a:p>
                      <a:pPr marL="51435">
                        <a:lnSpc>
                          <a:spcPts val="1590"/>
                        </a:lnSpc>
                      </a:pPr>
                      <a:r>
                        <a:rPr sz="1400" spc="-85" dirty="0">
                          <a:latin typeface="Arial"/>
                          <a:cs typeface="Arial"/>
                        </a:rPr>
                        <a:t>Бланки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строгой</a:t>
                      </a:r>
                      <a:r>
                        <a:rPr sz="14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отчетности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370"/>
                        </a:lnSpc>
                      </a:pPr>
                      <a:r>
                        <a:rPr sz="1200" spc="-90" dirty="0">
                          <a:latin typeface="Arial"/>
                          <a:cs typeface="Arial"/>
                        </a:rPr>
                        <a:t>Сопоставление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фактического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наличия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данными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бухгалтерского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учета,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проверка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наличия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книг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учета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выдачи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соответствующих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БСО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5143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документов.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5285">
                <a:tc>
                  <a:txBody>
                    <a:bodyPr/>
                    <a:lstStyle/>
                    <a:p>
                      <a:pPr marL="51435">
                        <a:lnSpc>
                          <a:spcPts val="1595"/>
                        </a:lnSpc>
                      </a:pPr>
                      <a:r>
                        <a:rPr sz="1400" spc="-95" dirty="0">
                          <a:latin typeface="Arial"/>
                          <a:cs typeface="Arial"/>
                        </a:rPr>
                        <a:t>Нематериальные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активы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375"/>
                        </a:lnSpc>
                      </a:pPr>
                      <a:r>
                        <a:rPr sz="1200" spc="-70" dirty="0">
                          <a:latin typeface="Arial"/>
                          <a:cs typeface="Arial"/>
                        </a:rPr>
                        <a:t>Проверка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критериев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НМА: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объект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способен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приносить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учреждению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экономические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выгоды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будущем;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отсутствие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объекта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материально-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1435" marR="302895">
                        <a:lnSpc>
                          <a:spcPct val="100000"/>
                        </a:lnSpc>
                      </a:pPr>
                      <a:r>
                        <a:rPr sz="1200" spc="-75" dirty="0">
                          <a:latin typeface="Arial"/>
                          <a:cs typeface="Arial"/>
                        </a:rPr>
                        <a:t>вещественной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формы;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возможность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идентификации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(выделения,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отделения)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от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другого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имущества;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наличие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надлежаще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оформленных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документов,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подтверждающих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существование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актива;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наличие</a:t>
                      </a:r>
                      <a:r>
                        <a:rPr sz="12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надлежаще</a:t>
                      </a:r>
                      <a:r>
                        <a:rPr sz="12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оформленных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документов,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устанавливающих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исключительное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право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актив;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наличие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случаях,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установленных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законодательством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Российской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Федерации,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надлежаще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оформленных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документов,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подтверждающих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исключительное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право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актив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(патенты,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свидетельства,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другие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охранные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документы,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договор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об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отчуждении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исключительного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права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результат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интеллектуальной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деятельности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или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средство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индивидуализации,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документы,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подтверждающие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переход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исключительного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права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без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договора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т.п.)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или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исключительного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права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результаты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научно-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технической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деятельности,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охраняемые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режиме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коммерческой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тайны,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включая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потенциально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патентоспособные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технические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решения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секреты</a:t>
                      </a:r>
                      <a:r>
                        <a:rPr sz="12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производства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1435">
                        <a:lnSpc>
                          <a:spcPts val="1405"/>
                        </a:lnSpc>
                      </a:pPr>
                      <a:r>
                        <a:rPr sz="1200" spc="-55" dirty="0">
                          <a:latin typeface="Arial"/>
                          <a:cs typeface="Arial"/>
                        </a:rPr>
                        <a:t>(ноу-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хау).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51435">
                        <a:lnSpc>
                          <a:spcPts val="1595"/>
                        </a:lnSpc>
                      </a:pPr>
                      <a:r>
                        <a:rPr sz="1400" spc="-85" dirty="0">
                          <a:latin typeface="Arial"/>
                          <a:cs typeface="Arial"/>
                        </a:rPr>
                        <a:t>Оборудования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для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1435">
                        <a:lnSpc>
                          <a:spcPts val="1664"/>
                        </a:lnSpc>
                      </a:pPr>
                      <a:r>
                        <a:rPr sz="1400" spc="-80" dirty="0">
                          <a:latin typeface="Arial"/>
                          <a:cs typeface="Arial"/>
                        </a:rPr>
                        <a:t>выполнения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НИР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375"/>
                        </a:lnSpc>
                      </a:pPr>
                      <a:r>
                        <a:rPr sz="1200" spc="-90" dirty="0">
                          <a:latin typeface="Arial"/>
                          <a:cs typeface="Arial"/>
                        </a:rPr>
                        <a:t>Сопоставление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фактического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наличия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данными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бухгалтерского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учета,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выявление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сроков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действия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договоров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по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НИР,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1435">
                        <a:lnSpc>
                          <a:spcPct val="100000"/>
                        </a:lnSpc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контроль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за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своевременным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списанием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забалансового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учета.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084">
                <a:tc>
                  <a:txBody>
                    <a:bodyPr/>
                    <a:lstStyle/>
                    <a:p>
                      <a:pPr marL="51435">
                        <a:lnSpc>
                          <a:spcPts val="1595"/>
                        </a:lnSpc>
                      </a:pPr>
                      <a:r>
                        <a:rPr sz="1400" spc="-30" dirty="0">
                          <a:latin typeface="Arial"/>
                          <a:cs typeface="Arial"/>
                        </a:rPr>
                        <a:t>Экспериментальные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1435">
                        <a:lnSpc>
                          <a:spcPts val="1660"/>
                        </a:lnSpc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устройства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375"/>
                        </a:lnSpc>
                      </a:pPr>
                      <a:r>
                        <a:rPr sz="1200" spc="-90" dirty="0">
                          <a:latin typeface="Arial"/>
                          <a:cs typeface="Arial"/>
                        </a:rPr>
                        <a:t>Сопоставление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фактического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наличия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данными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бухгалтерского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учета,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выявление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сроков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выполнения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внутренних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НИР,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1435">
                        <a:lnSpc>
                          <a:spcPct val="100000"/>
                        </a:lnSpc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контроль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за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своевременным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списанием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забалансового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учета.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034">
                <a:tc>
                  <a:txBody>
                    <a:bodyPr/>
                    <a:lstStyle/>
                    <a:p>
                      <a:pPr marL="51435">
                        <a:lnSpc>
                          <a:spcPts val="1600"/>
                        </a:lnSpc>
                      </a:pPr>
                      <a:r>
                        <a:rPr sz="1400" spc="-100" dirty="0">
                          <a:latin typeface="Arial"/>
                          <a:cs typeface="Arial"/>
                        </a:rPr>
                        <a:t>Сувенирная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продукция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380"/>
                        </a:lnSpc>
                      </a:pPr>
                      <a:r>
                        <a:rPr sz="1200" spc="-90" dirty="0">
                          <a:latin typeface="Arial"/>
                          <a:cs typeface="Arial"/>
                        </a:rPr>
                        <a:t>Сопоставление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фактического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наличия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имущества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2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данными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бухгалтерского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учета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834">
                <a:tc>
                  <a:txBody>
                    <a:bodyPr/>
                    <a:lstStyle/>
                    <a:p>
                      <a:pPr marL="51435">
                        <a:lnSpc>
                          <a:spcPts val="1600"/>
                        </a:lnSpc>
                      </a:pPr>
                      <a:r>
                        <a:rPr sz="1400" spc="-100" dirty="0">
                          <a:latin typeface="Arial"/>
                          <a:cs typeface="Arial"/>
                        </a:rPr>
                        <a:t>Имущество,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переданное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51435">
                        <a:lnSpc>
                          <a:spcPct val="100000"/>
                        </a:lnSpc>
                      </a:pPr>
                      <a:r>
                        <a:rPr sz="1400" spc="-9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аренду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E72B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380"/>
                        </a:lnSpc>
                      </a:pPr>
                      <a:r>
                        <a:rPr sz="1200" spc="-70" dirty="0">
                          <a:latin typeface="Arial"/>
                          <a:cs typeface="Arial"/>
                        </a:rPr>
                        <a:t>Проверка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наличия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документов,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подтверждающих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передачу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 err="1">
                          <a:latin typeface="Arial"/>
                          <a:cs typeface="Arial"/>
                        </a:rPr>
                        <a:t>объектов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1200" spc="-10" dirty="0" smtClean="0">
                          <a:latin typeface="Arial"/>
                          <a:cs typeface="Arial"/>
                        </a:rPr>
                        <a:t>движимого и недвижимого имущества</a:t>
                      </a:r>
                      <a:r>
                        <a:rPr lang="ru-RU" sz="1200" spc="-10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85" dirty="0" smtClean="0">
                          <a:latin typeface="Arial"/>
                          <a:cs typeface="Arial"/>
                        </a:rPr>
                        <a:t>в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аренду,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сроков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аренды.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E72B6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86255" y="6478687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Материальный отдел УБУ и ФК</a:t>
            </a:r>
            <a:endParaRPr 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3111" y="154940"/>
            <a:ext cx="548568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35" dirty="0" err="1"/>
              <a:t>Инвентаризация</a:t>
            </a:r>
            <a:r>
              <a:rPr spc="-75" dirty="0"/>
              <a:t> </a:t>
            </a:r>
            <a:r>
              <a:rPr lang="ru-RU" spc="-125" dirty="0" smtClean="0"/>
              <a:t>имущества ГУАП</a:t>
            </a:r>
            <a:r>
              <a:rPr spc="-125" dirty="0" smtClean="0"/>
              <a:t>.</a:t>
            </a:r>
            <a:r>
              <a:rPr spc="-105" dirty="0" smtClean="0"/>
              <a:t> </a:t>
            </a:r>
            <a:r>
              <a:rPr spc="-155" dirty="0">
                <a:latin typeface="Arial"/>
                <a:cs typeface="Arial"/>
              </a:rPr>
              <a:t>Цели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11430254" y="6539509"/>
            <a:ext cx="683259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sz="2000" spc="-105" dirty="0"/>
              <a:t>4</a:t>
            </a:fld>
            <a:r>
              <a:rPr sz="2000" spc="-130" dirty="0"/>
              <a:t> </a:t>
            </a:r>
            <a:r>
              <a:rPr spc="130" dirty="0"/>
              <a:t>/</a:t>
            </a:r>
            <a:r>
              <a:rPr spc="-95" dirty="0"/>
              <a:t> </a:t>
            </a:r>
            <a:r>
              <a:rPr lang="ru-RU" spc="-65" dirty="0" smtClean="0"/>
              <a:t>8</a:t>
            </a:r>
            <a:endParaRPr sz="2000" dirty="0"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25437" y="1106550"/>
          <a:ext cx="11522709" cy="51904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3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420">
                <a:tc>
                  <a:txBody>
                    <a:bodyPr/>
                    <a:lstStyle/>
                    <a:p>
                      <a:pPr marL="1108075">
                        <a:lnSpc>
                          <a:spcPts val="1900"/>
                        </a:lnSpc>
                      </a:pPr>
                      <a:r>
                        <a:rPr sz="1600" spc="-1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Виды</a:t>
                      </a:r>
                      <a:r>
                        <a:rPr sz="1600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имущества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72B6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900"/>
                        </a:lnSpc>
                      </a:pPr>
                      <a:r>
                        <a:rPr sz="1600" spc="-1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Цель</a:t>
                      </a:r>
                      <a:r>
                        <a:rPr sz="1600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инвентаризации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72B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555">
                <a:tc>
                  <a:txBody>
                    <a:bodyPr/>
                    <a:lstStyle/>
                    <a:p>
                      <a:pPr marL="60325">
                        <a:lnSpc>
                          <a:spcPts val="1515"/>
                        </a:lnSpc>
                      </a:pPr>
                      <a:r>
                        <a:rPr sz="1400" spc="-95" dirty="0">
                          <a:latin typeface="Arial"/>
                          <a:cs typeface="Arial"/>
                        </a:rPr>
                        <a:t>Автозапчасти,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установленные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marL="60960">
                        <a:lnSpc>
                          <a:spcPts val="1515"/>
                        </a:lnSpc>
                      </a:pPr>
                      <a:r>
                        <a:rPr sz="1400" spc="-105" dirty="0">
                          <a:latin typeface="Arial"/>
                          <a:cs typeface="Arial"/>
                        </a:rPr>
                        <a:t>Выявление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фактического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наличия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имущества,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назначения,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основных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технических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60960" marR="1363345">
                        <a:lnSpc>
                          <a:spcPct val="100000"/>
                        </a:lnSpc>
                      </a:pPr>
                      <a:r>
                        <a:rPr sz="1400" spc="-70" dirty="0">
                          <a:latin typeface="Arial"/>
                          <a:cs typeface="Arial"/>
                        </a:rPr>
                        <a:t>или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эксплуатационных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показателей.</a:t>
                      </a:r>
                      <a:r>
                        <a:rPr sz="14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0" dirty="0">
                          <a:latin typeface="Arial"/>
                          <a:cs typeface="Arial"/>
                        </a:rPr>
                        <a:t>Сопоставление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фактического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наличия</a:t>
                      </a:r>
                      <a:r>
                        <a:rPr sz="14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имущества </a:t>
                      </a:r>
                      <a:r>
                        <a:rPr sz="1400" spc="-105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данными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бухгалтерского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учета.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pPr marL="60325">
                        <a:lnSpc>
                          <a:spcPts val="1590"/>
                        </a:lnSpc>
                      </a:pPr>
                      <a:r>
                        <a:rPr sz="1400" spc="-105" dirty="0">
                          <a:latin typeface="Arial"/>
                          <a:cs typeface="Arial"/>
                        </a:rPr>
                        <a:t>Имущество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утилизацию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970">
                <a:tc>
                  <a:txBody>
                    <a:bodyPr/>
                    <a:lstStyle/>
                    <a:p>
                      <a:pPr marL="60325">
                        <a:lnSpc>
                          <a:spcPts val="1595"/>
                        </a:lnSpc>
                      </a:pPr>
                      <a:r>
                        <a:rPr sz="1400" spc="-70" dirty="0">
                          <a:latin typeface="Arial"/>
                          <a:cs typeface="Arial"/>
                        </a:rPr>
                        <a:t>Личное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имущество</a:t>
                      </a:r>
                      <a:r>
                        <a:rPr sz="14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работников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400" spc="-75" dirty="0">
                          <a:latin typeface="Arial"/>
                          <a:cs typeface="Arial"/>
                        </a:rPr>
                        <a:t>во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временном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пользовании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60325">
                        <a:lnSpc>
                          <a:spcPts val="1595"/>
                        </a:lnSpc>
                      </a:pPr>
                      <a:r>
                        <a:rPr sz="1400" spc="-105" dirty="0">
                          <a:latin typeface="Arial"/>
                          <a:cs typeface="Arial"/>
                        </a:rPr>
                        <a:t>Земельные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участки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595"/>
                        </a:lnSpc>
                      </a:pPr>
                      <a:r>
                        <a:rPr sz="1400" spc="-105" dirty="0">
                          <a:latin typeface="Arial"/>
                          <a:cs typeface="Arial"/>
                        </a:rPr>
                        <a:t>Проверяется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наличие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документов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земельные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участки,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0" dirty="0">
                          <a:latin typeface="Arial"/>
                          <a:cs typeface="Arial"/>
                        </a:rPr>
                        <a:t>находящиеся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праве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оперативного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0960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управления.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5040">
                <a:tc>
                  <a:txBody>
                    <a:bodyPr/>
                    <a:lstStyle/>
                    <a:p>
                      <a:pPr marL="60325">
                        <a:lnSpc>
                          <a:spcPts val="1595"/>
                        </a:lnSpc>
                      </a:pPr>
                      <a:r>
                        <a:rPr sz="1400" spc="-90" dirty="0">
                          <a:latin typeface="Arial"/>
                          <a:cs typeface="Arial"/>
                        </a:rPr>
                        <a:t>Вложения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0" dirty="0">
                          <a:latin typeface="Arial"/>
                          <a:cs typeface="Arial"/>
                        </a:rPr>
                        <a:t>нефинансовые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активы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0325" marR="301625">
                        <a:lnSpc>
                          <a:spcPct val="100000"/>
                        </a:lnSpc>
                      </a:pPr>
                      <a:r>
                        <a:rPr sz="1400" spc="-75" dirty="0">
                          <a:latin typeface="Arial"/>
                          <a:cs typeface="Arial"/>
                        </a:rPr>
                        <a:t>(в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недвижимое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имущество,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особо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ценное 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движимое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имущество,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иное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движимое имущество)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595"/>
                        </a:lnSpc>
                      </a:pPr>
                      <a:r>
                        <a:rPr sz="1400" spc="-100" dirty="0">
                          <a:latin typeface="Arial"/>
                          <a:cs typeface="Arial"/>
                        </a:rPr>
                        <a:t>Путем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документальной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проверки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установить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правильность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обоснованность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числящейся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0960">
                        <a:lnSpc>
                          <a:spcPct val="100000"/>
                        </a:lnSpc>
                      </a:pPr>
                      <a:r>
                        <a:rPr sz="1400" spc="-9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бухгалтерском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0" dirty="0">
                          <a:latin typeface="Arial"/>
                          <a:cs typeface="Arial"/>
                        </a:rPr>
                        <a:t>учете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сумм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вложений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0" dirty="0">
                          <a:latin typeface="Arial"/>
                          <a:cs typeface="Arial"/>
                        </a:rPr>
                        <a:t>нефинансовые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активы.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0235">
                <a:tc>
                  <a:txBody>
                    <a:bodyPr/>
                    <a:lstStyle/>
                    <a:p>
                      <a:pPr marL="60325">
                        <a:lnSpc>
                          <a:spcPts val="1595"/>
                        </a:lnSpc>
                      </a:pPr>
                      <a:r>
                        <a:rPr sz="1400" spc="-120" dirty="0">
                          <a:latin typeface="Arial"/>
                          <a:cs typeface="Arial"/>
                        </a:rPr>
                        <a:t>Затраты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изготовление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готовой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продукции,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400" spc="-80" dirty="0">
                          <a:latin typeface="Arial"/>
                          <a:cs typeface="Arial"/>
                        </a:rPr>
                        <a:t>выполнения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работ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(услуг)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595"/>
                        </a:lnSpc>
                      </a:pPr>
                      <a:r>
                        <a:rPr sz="1400" spc="-100" dirty="0">
                          <a:latin typeface="Arial"/>
                          <a:cs typeface="Arial"/>
                        </a:rPr>
                        <a:t>Путем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документальной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проверки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установить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правильность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и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обоснованность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числящейся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0960">
                        <a:lnSpc>
                          <a:spcPct val="100000"/>
                        </a:lnSpc>
                      </a:pPr>
                      <a:r>
                        <a:rPr sz="1400" spc="-9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бухгалтерском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0" dirty="0">
                          <a:latin typeface="Arial"/>
                          <a:cs typeface="Arial"/>
                        </a:rPr>
                        <a:t>учете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сумм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незавершенного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производства.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93800">
                <a:tc>
                  <a:txBody>
                    <a:bodyPr/>
                    <a:lstStyle/>
                    <a:p>
                      <a:pPr marL="60325">
                        <a:lnSpc>
                          <a:spcPts val="1600"/>
                        </a:lnSpc>
                      </a:pPr>
                      <a:r>
                        <a:rPr sz="1400" spc="-85" dirty="0">
                          <a:latin typeface="Arial"/>
                          <a:cs typeface="Arial"/>
                        </a:rPr>
                        <a:t>Инвентаризация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расчетов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9050">
                      <a:solidFill>
                        <a:srgbClr val="E72B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600"/>
                        </a:lnSpc>
                      </a:pPr>
                      <a:r>
                        <a:rPr sz="1400" spc="-100" dirty="0">
                          <a:latin typeface="Arial"/>
                          <a:cs typeface="Arial"/>
                        </a:rPr>
                        <a:t>Путем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документальной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проверки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установить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правильность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обоснованность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числящейся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60960" marR="1210945">
                        <a:lnSpc>
                          <a:spcPct val="100000"/>
                        </a:lnSpc>
                      </a:pPr>
                      <a:r>
                        <a:rPr sz="1400" spc="-9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бухгалтерском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0" dirty="0">
                          <a:latin typeface="Arial"/>
                          <a:cs typeface="Arial"/>
                        </a:rPr>
                        <a:t>учете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суммы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задолженности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5" dirty="0">
                          <a:latin typeface="Arial"/>
                          <a:cs typeface="Arial"/>
                        </a:rPr>
                        <a:t>по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недостачам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хищениям;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правильность 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обоснованность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сумм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дебиторской,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кредиторской</a:t>
                      </a:r>
                      <a:r>
                        <a:rPr sz="14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депонентской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задолженности,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60960">
                        <a:lnSpc>
                          <a:spcPct val="100000"/>
                        </a:lnSpc>
                      </a:pPr>
                      <a:r>
                        <a:rPr sz="1400" spc="-90" dirty="0">
                          <a:latin typeface="Arial"/>
                          <a:cs typeface="Arial"/>
                        </a:rPr>
                        <a:t>включая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суммы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дебиторской</a:t>
                      </a:r>
                      <a:r>
                        <a:rPr sz="14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кредиторской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задолженности,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5" dirty="0">
                          <a:latin typeface="Arial"/>
                          <a:cs typeface="Arial"/>
                        </a:rPr>
                        <a:t>по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которым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истекли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60960">
                        <a:lnSpc>
                          <a:spcPct val="100000"/>
                        </a:lnSpc>
                      </a:pPr>
                      <a:r>
                        <a:rPr sz="1400" spc="-60" dirty="0">
                          <a:latin typeface="Arial"/>
                          <a:cs typeface="Arial"/>
                        </a:rPr>
                        <a:t>сроки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исковой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давности.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9050">
                      <a:solidFill>
                        <a:srgbClr val="E72B6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86255" y="6478687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Материальный отдел УБУ и ФК</a:t>
            </a:r>
            <a:endParaRPr 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2400" y="152400"/>
            <a:ext cx="548568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35" dirty="0" err="1"/>
              <a:t>Инвентаризация</a:t>
            </a:r>
            <a:r>
              <a:rPr spc="-75" dirty="0"/>
              <a:t> </a:t>
            </a:r>
            <a:r>
              <a:rPr lang="ru-RU" spc="-125" dirty="0" smtClean="0"/>
              <a:t>имущества ГУАП. Этапы</a:t>
            </a:r>
            <a:endParaRPr b="1" spc="-3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11430254" y="6539509"/>
            <a:ext cx="683259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sz="2000" spc="-105" dirty="0"/>
              <a:t>5</a:t>
            </a:fld>
            <a:r>
              <a:rPr sz="2000" spc="-130" dirty="0"/>
              <a:t> </a:t>
            </a:r>
            <a:r>
              <a:rPr spc="130" dirty="0"/>
              <a:t>/</a:t>
            </a:r>
            <a:r>
              <a:rPr spc="-95" dirty="0"/>
              <a:t> </a:t>
            </a:r>
            <a:r>
              <a:rPr lang="ru-RU" spc="-65" dirty="0" smtClean="0"/>
              <a:t>8</a:t>
            </a:r>
            <a:endParaRPr sz="2000" dirty="0"/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773442"/>
              </p:ext>
            </p:extLst>
          </p:nvPr>
        </p:nvGraphicFramePr>
        <p:xfrm>
          <a:off x="325437" y="1106550"/>
          <a:ext cx="11579858" cy="52273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1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0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8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370">
                <a:tc>
                  <a:txBody>
                    <a:bodyPr/>
                    <a:lstStyle/>
                    <a:p>
                      <a:pPr algn="ctr">
                        <a:lnSpc>
                          <a:spcPts val="2120"/>
                        </a:lnSpc>
                      </a:pPr>
                      <a:r>
                        <a:rPr sz="1800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Этап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72B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20"/>
                        </a:lnSpc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Содержание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72B6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120"/>
                        </a:lnSpc>
                      </a:pPr>
                      <a:r>
                        <a:rPr sz="1800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Ответственный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72B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96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160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ru-RU" sz="1600" spc="-100" dirty="0" smtClean="0">
                          <a:latin typeface="Arial"/>
                          <a:cs typeface="Arial"/>
                        </a:rPr>
                        <a:t>100% з</a:t>
                      </a:r>
                      <a:r>
                        <a:rPr sz="1600" spc="-100" dirty="0" err="1" smtClean="0">
                          <a:latin typeface="Arial"/>
                          <a:cs typeface="Arial"/>
                        </a:rPr>
                        <a:t>аполнение</a:t>
                      </a:r>
                      <a:r>
                        <a:rPr sz="1600" spc="-4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1600" spc="-40" dirty="0" smtClean="0">
                          <a:latin typeface="Arial"/>
                          <a:cs typeface="Arial"/>
                        </a:rPr>
                        <a:t>(</a:t>
                      </a:r>
                      <a:r>
                        <a:rPr sz="1600" spc="-100" dirty="0" smtClean="0">
                          <a:latin typeface="Arial"/>
                          <a:cs typeface="Arial"/>
                        </a:rPr>
                        <a:t>ЛК</a:t>
                      </a:r>
                      <a:r>
                        <a:rPr sz="1600" spc="-6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20" dirty="0">
                          <a:latin typeface="Arial"/>
                          <a:cs typeface="Arial"/>
                        </a:rPr>
                        <a:t>МОЛ</a:t>
                      </a:r>
                      <a:r>
                        <a:rPr sz="1600" spc="-20" dirty="0" smtClean="0">
                          <a:latin typeface="Arial"/>
                          <a:cs typeface="Arial"/>
                        </a:rPr>
                        <a:t>)</a:t>
                      </a:r>
                      <a:r>
                        <a:rPr lang="ru-RU" sz="1600" spc="-20" dirty="0" smtClean="0">
                          <a:latin typeface="Arial"/>
                          <a:cs typeface="Arial"/>
                        </a:rPr>
                        <a:t>, проставление статуса объекта</a:t>
                      </a:r>
                      <a:r>
                        <a:rPr lang="ru-RU" sz="1600" spc="-20" baseline="0" dirty="0" smtClean="0">
                          <a:latin typeface="Arial"/>
                          <a:cs typeface="Arial"/>
                        </a:rPr>
                        <a:t> учета, целевой функции, места нахождения 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10160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1600" spc="-25" dirty="0">
                          <a:latin typeface="Arial"/>
                          <a:cs typeface="Arial"/>
                        </a:rPr>
                        <a:t>МОЛ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160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04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600" spc="-95" dirty="0">
                          <a:latin typeface="Arial"/>
                          <a:cs typeface="Arial"/>
                        </a:rPr>
                        <a:t>Инвентаризация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5" dirty="0">
                          <a:latin typeface="Arial"/>
                          <a:cs typeface="Arial"/>
                        </a:rPr>
                        <a:t>драгоценных</a:t>
                      </a:r>
                      <a:r>
                        <a:rPr sz="16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металлов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825"/>
                        </a:lnSpc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МОЛ,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914"/>
                        </a:lnSpc>
                      </a:pPr>
                      <a:r>
                        <a:rPr sz="1600" spc="-90" dirty="0">
                          <a:latin typeface="Arial"/>
                          <a:cs typeface="Arial"/>
                        </a:rPr>
                        <a:t>инвентаризационная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комиссия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600" spc="-95" dirty="0">
                          <a:latin typeface="Arial"/>
                          <a:cs typeface="Arial"/>
                        </a:rPr>
                        <a:t>Инвентаризация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0" dirty="0">
                          <a:latin typeface="Arial"/>
                          <a:cs typeface="Arial"/>
                        </a:rPr>
                        <a:t>бланков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0" dirty="0">
                          <a:latin typeface="Arial"/>
                          <a:cs typeface="Arial"/>
                        </a:rPr>
                        <a:t>строгой</a:t>
                      </a:r>
                      <a:r>
                        <a:rPr sz="16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отчетности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825"/>
                        </a:lnSpc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МОЛ,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914"/>
                        </a:lnSpc>
                      </a:pPr>
                      <a:r>
                        <a:rPr sz="1600" spc="-90" dirty="0">
                          <a:latin typeface="Arial"/>
                          <a:cs typeface="Arial"/>
                        </a:rPr>
                        <a:t>инвентаризационная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комиссия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04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600" spc="-100" dirty="0">
                          <a:latin typeface="Arial"/>
                          <a:cs typeface="Arial"/>
                        </a:rPr>
                        <a:t>Инвентаризация</a:t>
                      </a:r>
                      <a:r>
                        <a:rPr sz="16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5" dirty="0">
                          <a:latin typeface="Arial"/>
                          <a:cs typeface="Arial"/>
                        </a:rPr>
                        <a:t>нематериальных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активов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825"/>
                        </a:lnSpc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МОЛ,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910"/>
                        </a:lnSpc>
                      </a:pPr>
                      <a:r>
                        <a:rPr sz="1600" spc="-90" dirty="0">
                          <a:latin typeface="Arial"/>
                          <a:cs typeface="Arial"/>
                        </a:rPr>
                        <a:t>инвентаризационная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комиссия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96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7314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1600" spc="-105" dirty="0">
                          <a:latin typeface="Arial"/>
                          <a:cs typeface="Arial"/>
                        </a:rPr>
                        <a:t>Анализ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5" dirty="0">
                          <a:latin typeface="Arial"/>
                          <a:cs typeface="Arial"/>
                        </a:rPr>
                        <a:t>показателей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25" dirty="0">
                          <a:latin typeface="Arial"/>
                          <a:cs typeface="Arial"/>
                        </a:rPr>
                        <a:t>«статус»</a:t>
                      </a:r>
                      <a:r>
                        <a:rPr sz="16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и </a:t>
                      </a:r>
                      <a:r>
                        <a:rPr sz="1600" spc="-120" dirty="0">
                          <a:latin typeface="Arial"/>
                          <a:cs typeface="Arial"/>
                        </a:rPr>
                        <a:t>«целевая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функция»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7314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1600" spc="-90" dirty="0">
                          <a:latin typeface="Arial"/>
                          <a:cs typeface="Arial"/>
                        </a:rPr>
                        <a:t>инвентаризационная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комиссия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7314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17475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sz="1600" spc="-105" dirty="0">
                          <a:latin typeface="Arial"/>
                          <a:cs typeface="Arial"/>
                        </a:rPr>
                        <a:t>Фактическая</a:t>
                      </a:r>
                      <a:r>
                        <a:rPr sz="16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5" dirty="0">
                          <a:latin typeface="Arial"/>
                          <a:cs typeface="Arial"/>
                        </a:rPr>
                        <a:t>проверка</a:t>
                      </a:r>
                      <a:r>
                        <a:rPr sz="16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имущества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1747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sz="1600" spc="-90" dirty="0">
                          <a:latin typeface="Arial"/>
                          <a:cs typeface="Arial"/>
                        </a:rPr>
                        <a:t>инвентаризационная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комиссия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1747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30"/>
                        </a:lnSpc>
                      </a:pPr>
                      <a:r>
                        <a:rPr sz="1600" spc="-114" dirty="0">
                          <a:latin typeface="Arial"/>
                          <a:cs typeface="Arial"/>
                        </a:rPr>
                        <a:t>Объяснительные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5" dirty="0">
                          <a:latin typeface="Arial"/>
                          <a:cs typeface="Arial"/>
                        </a:rPr>
                        <a:t>служебные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75" dirty="0">
                          <a:latin typeface="Arial"/>
                          <a:cs typeface="Arial"/>
                        </a:rPr>
                        <a:t>записки,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1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25" dirty="0">
                          <a:latin typeface="Arial"/>
                          <a:cs typeface="Arial"/>
                        </a:rPr>
                        <a:t>случае</a:t>
                      </a:r>
                      <a:r>
                        <a:rPr sz="16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0" dirty="0">
                          <a:latin typeface="Arial"/>
                          <a:cs typeface="Arial"/>
                        </a:rPr>
                        <a:t>расхождений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фактических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ts val="1910"/>
                        </a:lnSpc>
                      </a:pPr>
                      <a:r>
                        <a:rPr sz="1600" spc="-100" dirty="0">
                          <a:latin typeface="Arial"/>
                          <a:cs typeface="Arial"/>
                        </a:rPr>
                        <a:t>данных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35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0" dirty="0">
                          <a:latin typeface="Arial"/>
                          <a:cs typeface="Arial"/>
                        </a:rPr>
                        <a:t>данными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5" dirty="0">
                          <a:latin typeface="Arial"/>
                          <a:cs typeface="Arial"/>
                        </a:rPr>
                        <a:t>бухгалтерского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учета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600" spc="-25" dirty="0">
                          <a:latin typeface="Arial"/>
                          <a:cs typeface="Arial"/>
                        </a:rPr>
                        <a:t>МОЛ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11125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600" spc="-125" dirty="0">
                          <a:latin typeface="Arial"/>
                          <a:cs typeface="Arial"/>
                        </a:rPr>
                        <a:t>Составление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0" dirty="0">
                          <a:latin typeface="Arial"/>
                          <a:cs typeface="Arial"/>
                        </a:rPr>
                        <a:t>инвентаризационной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0" dirty="0">
                          <a:latin typeface="Arial"/>
                          <a:cs typeface="Arial"/>
                        </a:rPr>
                        <a:t>ведомости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5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75" dirty="0">
                          <a:latin typeface="Arial"/>
                          <a:cs typeface="Arial"/>
                        </a:rPr>
                        <a:t>бумажном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носителе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600" spc="-90" dirty="0">
                          <a:latin typeface="Arial"/>
                          <a:cs typeface="Arial"/>
                        </a:rPr>
                        <a:t>инвентаризационная</a:t>
                      </a:r>
                      <a:r>
                        <a:rPr sz="16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комиссия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387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8585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600" spc="-114" dirty="0">
                          <a:latin typeface="Arial"/>
                          <a:cs typeface="Arial"/>
                        </a:rPr>
                        <a:t>Ведомость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расхождений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600" spc="-90" dirty="0">
                          <a:latin typeface="Arial"/>
                          <a:cs typeface="Arial"/>
                        </a:rPr>
                        <a:t>инвентаризационная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комиссия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87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600" spc="-25" dirty="0">
                          <a:latin typeface="Arial"/>
                          <a:cs typeface="Arial"/>
                        </a:rPr>
                        <a:t>10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86360" marB="0">
                    <a:lnL w="19050">
                      <a:solidFill>
                        <a:srgbClr val="E72B6F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9050">
                      <a:solidFill>
                        <a:srgbClr val="E72B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600" spc="-95" dirty="0">
                          <a:latin typeface="Arial"/>
                          <a:cs typeface="Arial"/>
                        </a:rPr>
                        <a:t>Акт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7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20" dirty="0">
                          <a:latin typeface="Arial"/>
                          <a:cs typeface="Arial"/>
                        </a:rPr>
                        <a:t>результатах</a:t>
                      </a:r>
                      <a:r>
                        <a:rPr sz="16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инвентаризации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9050">
                      <a:solidFill>
                        <a:srgbClr val="E72B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600" spc="-90" dirty="0">
                          <a:latin typeface="Arial"/>
                          <a:cs typeface="Arial"/>
                        </a:rPr>
                        <a:t>инвентаризационная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комиссия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9050">
                      <a:solidFill>
                        <a:srgbClr val="E72B6F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9050">
                      <a:solidFill>
                        <a:srgbClr val="E72B6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152400" y="152400"/>
            <a:ext cx="982908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35" dirty="0" err="1">
                <a:solidFill>
                  <a:srgbClr val="FFFFFF"/>
                </a:solidFill>
                <a:latin typeface="Arial"/>
                <a:cs typeface="Arial"/>
              </a:rPr>
              <a:t>Инвентаризация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2400" spc="-125" dirty="0" smtClean="0">
                <a:solidFill>
                  <a:srgbClr val="FFFFFF"/>
                </a:solidFill>
                <a:latin typeface="Arial"/>
                <a:cs typeface="Arial"/>
              </a:rPr>
              <a:t>имущества ГУАП</a:t>
            </a:r>
            <a:r>
              <a:rPr sz="2400" spc="-125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400" spc="-9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245" dirty="0" err="1">
                <a:solidFill>
                  <a:srgbClr val="FFFFFF"/>
                </a:solidFill>
                <a:latin typeface="Arial"/>
                <a:cs typeface="Arial"/>
              </a:rPr>
              <a:t>Ответственность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2400" spc="-1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xfrm>
            <a:off x="11430254" y="6539509"/>
            <a:ext cx="683259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sz="2000" spc="-105" dirty="0"/>
              <a:t>6</a:t>
            </a:fld>
            <a:r>
              <a:rPr sz="2000" spc="-130" dirty="0"/>
              <a:t> </a:t>
            </a:r>
            <a:r>
              <a:rPr spc="130" dirty="0"/>
              <a:t>/</a:t>
            </a:r>
            <a:r>
              <a:rPr spc="-95" dirty="0"/>
              <a:t> </a:t>
            </a:r>
            <a:r>
              <a:rPr lang="ru-RU" spc="-65" dirty="0" smtClean="0"/>
              <a:t>8</a:t>
            </a:r>
            <a:endParaRPr sz="2000" dirty="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279397" y="1651507"/>
            <a:ext cx="294576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330" dirty="0">
                <a:solidFill>
                  <a:srgbClr val="FF0000"/>
                </a:solidFill>
                <a:latin typeface="Arial"/>
                <a:cs typeface="Arial"/>
              </a:rPr>
              <a:t>Ответственность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79397" y="2511297"/>
            <a:ext cx="9037955" cy="26135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160" dirty="0">
                <a:latin typeface="Arial"/>
                <a:cs typeface="Arial"/>
              </a:rPr>
              <a:t>Ответственность</a:t>
            </a:r>
            <a:r>
              <a:rPr sz="2400" i="1" spc="-85" dirty="0">
                <a:latin typeface="Arial"/>
                <a:cs typeface="Arial"/>
              </a:rPr>
              <a:t> </a:t>
            </a:r>
            <a:r>
              <a:rPr sz="2400" i="1" spc="-135" dirty="0">
                <a:latin typeface="Arial"/>
                <a:cs typeface="Arial"/>
              </a:rPr>
              <a:t>за</a:t>
            </a:r>
            <a:r>
              <a:rPr sz="2400" i="1" spc="-100" dirty="0">
                <a:latin typeface="Arial"/>
                <a:cs typeface="Arial"/>
              </a:rPr>
              <a:t> </a:t>
            </a:r>
            <a:r>
              <a:rPr sz="2400" i="1" spc="-175" dirty="0">
                <a:latin typeface="Arial"/>
                <a:cs typeface="Arial"/>
              </a:rPr>
              <a:t>срыв</a:t>
            </a:r>
            <a:r>
              <a:rPr sz="2400" i="1" spc="-114" dirty="0">
                <a:latin typeface="Arial"/>
                <a:cs typeface="Arial"/>
              </a:rPr>
              <a:t> </a:t>
            </a:r>
            <a:r>
              <a:rPr sz="2400" i="1" spc="-145" dirty="0">
                <a:latin typeface="Arial"/>
                <a:cs typeface="Arial"/>
              </a:rPr>
              <a:t>проведения</a:t>
            </a:r>
            <a:r>
              <a:rPr sz="2400" i="1" spc="-90" dirty="0">
                <a:latin typeface="Arial"/>
                <a:cs typeface="Arial"/>
              </a:rPr>
              <a:t> </a:t>
            </a:r>
            <a:r>
              <a:rPr sz="2400" i="1" spc="-130" dirty="0">
                <a:latin typeface="Arial"/>
                <a:cs typeface="Arial"/>
              </a:rPr>
              <a:t>инвентаризации</a:t>
            </a:r>
            <a:r>
              <a:rPr sz="2400" i="1" spc="-85" dirty="0">
                <a:latin typeface="Arial"/>
                <a:cs typeface="Arial"/>
              </a:rPr>
              <a:t> </a:t>
            </a:r>
            <a:r>
              <a:rPr sz="2400" i="1" spc="-50" dirty="0">
                <a:latin typeface="Arial"/>
                <a:cs typeface="Arial"/>
              </a:rPr>
              <a:t>в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2400" i="1" spc="-145" dirty="0">
                <a:latin typeface="Arial"/>
                <a:cs typeface="Arial"/>
              </a:rPr>
              <a:t>установленный</a:t>
            </a:r>
            <a:r>
              <a:rPr sz="2400" i="1" spc="-125" dirty="0">
                <a:latin typeface="Arial"/>
                <a:cs typeface="Arial"/>
              </a:rPr>
              <a:t> </a:t>
            </a:r>
            <a:r>
              <a:rPr sz="2400" i="1" spc="-130" dirty="0">
                <a:latin typeface="Arial"/>
                <a:cs typeface="Arial"/>
              </a:rPr>
              <a:t>сроки</a:t>
            </a:r>
            <a:r>
              <a:rPr sz="2400" i="1" spc="-100" dirty="0">
                <a:latin typeface="Arial"/>
                <a:cs typeface="Arial"/>
              </a:rPr>
              <a:t> </a:t>
            </a:r>
            <a:r>
              <a:rPr sz="2400" i="1" spc="-130" dirty="0">
                <a:latin typeface="Arial"/>
                <a:cs typeface="Arial"/>
              </a:rPr>
              <a:t>и</a:t>
            </a:r>
            <a:r>
              <a:rPr sz="2400" i="1" spc="-105" dirty="0">
                <a:latin typeface="Arial"/>
                <a:cs typeface="Arial"/>
              </a:rPr>
              <a:t> </a:t>
            </a:r>
            <a:r>
              <a:rPr sz="2400" i="1" spc="-135" dirty="0">
                <a:latin typeface="Arial"/>
                <a:cs typeface="Arial"/>
              </a:rPr>
              <a:t>в</a:t>
            </a:r>
            <a:r>
              <a:rPr sz="2400" i="1" spc="-110" dirty="0">
                <a:latin typeface="Arial"/>
                <a:cs typeface="Arial"/>
              </a:rPr>
              <a:t> </a:t>
            </a:r>
            <a:r>
              <a:rPr sz="2400" i="1" spc="-130" dirty="0">
                <a:latin typeface="Arial"/>
                <a:cs typeface="Arial"/>
              </a:rPr>
              <a:t>установленном</a:t>
            </a:r>
            <a:r>
              <a:rPr sz="2400" i="1" spc="-105" dirty="0">
                <a:latin typeface="Arial"/>
                <a:cs typeface="Arial"/>
              </a:rPr>
              <a:t> </a:t>
            </a:r>
            <a:r>
              <a:rPr sz="2400" i="1" spc="-130" dirty="0">
                <a:latin typeface="Arial"/>
                <a:cs typeface="Arial"/>
              </a:rPr>
              <a:t>порядке,</a:t>
            </a:r>
            <a:r>
              <a:rPr sz="2400" i="1" spc="-90" dirty="0">
                <a:latin typeface="Arial"/>
                <a:cs typeface="Arial"/>
              </a:rPr>
              <a:t> </a:t>
            </a:r>
            <a:r>
              <a:rPr lang="ru-RU" sz="2400" i="1" spc="-125" dirty="0" smtClean="0">
                <a:latin typeface="Arial"/>
                <a:cs typeface="Arial"/>
              </a:rPr>
              <a:t>в соответствии с приказом </a:t>
            </a:r>
            <a:r>
              <a:rPr sz="2400" i="1" spc="-130" dirty="0" err="1" smtClean="0">
                <a:latin typeface="Arial"/>
                <a:cs typeface="Arial"/>
              </a:rPr>
              <a:t>ректора</a:t>
            </a:r>
            <a:r>
              <a:rPr lang="ru-RU" sz="2400" i="1" spc="-130" dirty="0" smtClean="0">
                <a:latin typeface="Arial"/>
                <a:cs typeface="Arial"/>
              </a:rPr>
              <a:t> </a:t>
            </a:r>
            <a:r>
              <a:rPr sz="2400" i="1" spc="-145" dirty="0" err="1" smtClean="0">
                <a:latin typeface="Arial"/>
                <a:cs typeface="Arial"/>
              </a:rPr>
              <a:t>нес</a:t>
            </a:r>
            <a:r>
              <a:rPr lang="ru-RU" sz="2400" i="1" spc="-145" dirty="0" err="1" smtClean="0">
                <a:latin typeface="Arial"/>
                <a:cs typeface="Arial"/>
              </a:rPr>
              <a:t>ут</a:t>
            </a:r>
            <a:r>
              <a:rPr lang="ru-RU" sz="2400" i="1" spc="-145" dirty="0" smtClean="0">
                <a:latin typeface="Arial"/>
                <a:cs typeface="Arial"/>
              </a:rPr>
              <a:t> </a:t>
            </a:r>
            <a:r>
              <a:rPr sz="2400" i="1" spc="-140" dirty="0" err="1" smtClean="0">
                <a:latin typeface="Arial"/>
                <a:cs typeface="Arial"/>
              </a:rPr>
              <a:t>руководители</a:t>
            </a:r>
            <a:r>
              <a:rPr sz="2400" i="1" spc="-105" dirty="0" smtClean="0">
                <a:latin typeface="Arial"/>
                <a:cs typeface="Arial"/>
              </a:rPr>
              <a:t> </a:t>
            </a:r>
            <a:r>
              <a:rPr sz="2400" i="1" spc="-155" dirty="0">
                <a:latin typeface="Arial"/>
                <a:cs typeface="Arial"/>
              </a:rPr>
              <a:t>структурных</a:t>
            </a:r>
            <a:r>
              <a:rPr sz="2400" i="1" spc="-114" dirty="0">
                <a:latin typeface="Arial"/>
                <a:cs typeface="Arial"/>
              </a:rPr>
              <a:t> </a:t>
            </a:r>
            <a:r>
              <a:rPr sz="2400" i="1" spc="-45" dirty="0">
                <a:latin typeface="Arial"/>
                <a:cs typeface="Arial"/>
              </a:rPr>
              <a:t>подразделений.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Arial"/>
              <a:cs typeface="Arial"/>
            </a:endParaRPr>
          </a:p>
          <a:p>
            <a:pPr marL="12700" marR="1196975">
              <a:lnSpc>
                <a:spcPct val="100000"/>
              </a:lnSpc>
            </a:pPr>
            <a:r>
              <a:rPr sz="2400" i="1" spc="-110" dirty="0">
                <a:latin typeface="Arial"/>
                <a:cs typeface="Arial"/>
              </a:rPr>
              <a:t>Мера</a:t>
            </a:r>
            <a:r>
              <a:rPr sz="2400" i="1" spc="-114" dirty="0">
                <a:latin typeface="Arial"/>
                <a:cs typeface="Arial"/>
              </a:rPr>
              <a:t> </a:t>
            </a:r>
            <a:r>
              <a:rPr sz="2400" i="1" spc="-140" dirty="0">
                <a:latin typeface="Arial"/>
                <a:cs typeface="Arial"/>
              </a:rPr>
              <a:t>дисциплинарного</a:t>
            </a:r>
            <a:r>
              <a:rPr sz="2400" i="1" spc="-90" dirty="0">
                <a:latin typeface="Arial"/>
                <a:cs typeface="Arial"/>
              </a:rPr>
              <a:t> </a:t>
            </a:r>
            <a:r>
              <a:rPr sz="2400" i="1" spc="-145" dirty="0">
                <a:latin typeface="Arial"/>
                <a:cs typeface="Arial"/>
              </a:rPr>
              <a:t>взыскания</a:t>
            </a:r>
            <a:r>
              <a:rPr sz="2400" i="1" spc="-95" dirty="0">
                <a:latin typeface="Arial"/>
                <a:cs typeface="Arial"/>
              </a:rPr>
              <a:t> </a:t>
            </a:r>
            <a:r>
              <a:rPr sz="2400" i="1" spc="-240" dirty="0">
                <a:latin typeface="Arial"/>
                <a:cs typeface="Arial"/>
              </a:rPr>
              <a:t>—</a:t>
            </a:r>
            <a:r>
              <a:rPr sz="2400" i="1" spc="-90" dirty="0">
                <a:latin typeface="Arial"/>
                <a:cs typeface="Arial"/>
              </a:rPr>
              <a:t> </a:t>
            </a:r>
            <a:r>
              <a:rPr sz="2400" i="1" spc="-160" dirty="0">
                <a:latin typeface="Arial"/>
                <a:cs typeface="Arial"/>
              </a:rPr>
              <a:t>объявление</a:t>
            </a:r>
            <a:r>
              <a:rPr sz="2400" i="1" spc="-105" dirty="0">
                <a:latin typeface="Arial"/>
                <a:cs typeface="Arial"/>
              </a:rPr>
              <a:t> </a:t>
            </a:r>
            <a:r>
              <a:rPr sz="2400" i="1" spc="-100" dirty="0">
                <a:latin typeface="Arial"/>
                <a:cs typeface="Arial"/>
              </a:rPr>
              <a:t>замечания </a:t>
            </a:r>
            <a:r>
              <a:rPr sz="2400" i="1" spc="-145" dirty="0">
                <a:latin typeface="Arial"/>
                <a:cs typeface="Arial"/>
              </a:rPr>
              <a:t>руководителю</a:t>
            </a:r>
            <a:r>
              <a:rPr sz="2400" i="1" spc="-50" dirty="0">
                <a:latin typeface="Arial"/>
                <a:cs typeface="Arial"/>
              </a:rPr>
              <a:t> </a:t>
            </a:r>
            <a:r>
              <a:rPr sz="2400" i="1" spc="-150" dirty="0">
                <a:latin typeface="Arial"/>
                <a:cs typeface="Arial"/>
              </a:rPr>
              <a:t>структурного</a:t>
            </a:r>
            <a:r>
              <a:rPr sz="2400" i="1" spc="-60" dirty="0">
                <a:latin typeface="Arial"/>
                <a:cs typeface="Arial"/>
              </a:rPr>
              <a:t> </a:t>
            </a:r>
            <a:r>
              <a:rPr sz="2400" i="1" spc="-50" dirty="0">
                <a:latin typeface="Arial"/>
                <a:cs typeface="Arial"/>
              </a:rPr>
              <a:t>подразделения.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86255" y="6478687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Материальный отдел УБУ и ФК</a:t>
            </a:r>
            <a:endParaRPr 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2400" y="152400"/>
            <a:ext cx="960048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35" dirty="0" err="1"/>
              <a:t>Инвентаризация</a:t>
            </a:r>
            <a:r>
              <a:rPr spc="-65" dirty="0"/>
              <a:t> </a:t>
            </a:r>
            <a:r>
              <a:rPr lang="ru-RU" spc="-125" dirty="0" smtClean="0"/>
              <a:t>имущества ГУАП</a:t>
            </a:r>
            <a:r>
              <a:rPr spc="-125" dirty="0" smtClean="0"/>
              <a:t>.</a:t>
            </a:r>
            <a:r>
              <a:rPr spc="-95" dirty="0" smtClean="0"/>
              <a:t> </a:t>
            </a:r>
            <a:r>
              <a:rPr lang="ru-RU" spc="-245" dirty="0" smtClean="0">
                <a:latin typeface="Arial"/>
                <a:cs typeface="Arial"/>
              </a:rPr>
              <a:t>Личный результат МОЛ</a:t>
            </a:r>
            <a:r>
              <a:rPr lang="ru-RU" spc="-155" dirty="0" smtClean="0">
                <a:latin typeface="Arial"/>
                <a:cs typeface="Arial"/>
              </a:rPr>
              <a:t> </a:t>
            </a:r>
            <a:endParaRPr spc="-125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xfrm>
            <a:off x="11430254" y="6539509"/>
            <a:ext cx="683259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sz="2000" spc="-105" dirty="0"/>
              <a:t>7</a:t>
            </a:fld>
            <a:r>
              <a:rPr sz="2000" spc="-130" dirty="0"/>
              <a:t> </a:t>
            </a:r>
            <a:r>
              <a:rPr spc="130" dirty="0"/>
              <a:t>/</a:t>
            </a:r>
            <a:r>
              <a:rPr spc="-95" dirty="0"/>
              <a:t> </a:t>
            </a:r>
            <a:r>
              <a:rPr lang="ru-RU" spc="-65" dirty="0" smtClean="0"/>
              <a:t>8</a:t>
            </a:r>
            <a:endParaRPr sz="2000" dirty="0"/>
          </a:p>
        </p:txBody>
      </p:sp>
      <p:sp>
        <p:nvSpPr>
          <p:cNvPr id="7" name="object 7"/>
          <p:cNvSpPr txBox="1"/>
          <p:nvPr/>
        </p:nvSpPr>
        <p:spPr>
          <a:xfrm>
            <a:off x="774293" y="1139393"/>
            <a:ext cx="10291445" cy="9419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b="1" spc="-105" dirty="0" smtClean="0">
                <a:solidFill>
                  <a:srgbClr val="005AAA"/>
                </a:solidFill>
                <a:latin typeface="Arial"/>
                <a:cs typeface="Arial"/>
              </a:rPr>
              <a:t>Премирование  по итогам инвентаризации текущего года в форме единовременной надбавки</a:t>
            </a:r>
            <a:endParaRPr dirty="0">
              <a:latin typeface="Arial"/>
              <a:cs typeface="Arial"/>
            </a:endParaRPr>
          </a:p>
          <a:p>
            <a:pPr marL="365760">
              <a:lnSpc>
                <a:spcPct val="100000"/>
              </a:lnSpc>
              <a:spcBef>
                <a:spcPts val="2205"/>
              </a:spcBef>
            </a:pPr>
            <a:r>
              <a:rPr sz="2400" spc="-165" dirty="0">
                <a:latin typeface="Arial"/>
                <a:cs typeface="Arial"/>
              </a:rPr>
              <a:t>Премия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-220" dirty="0">
                <a:latin typeface="Arial"/>
                <a:cs typeface="Arial"/>
              </a:rPr>
              <a:t>=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204" dirty="0">
                <a:latin typeface="Arial"/>
                <a:cs typeface="Arial"/>
              </a:rPr>
              <a:t>(База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spc="-220" dirty="0">
                <a:latin typeface="Arial"/>
                <a:cs typeface="Arial"/>
              </a:rPr>
              <a:t>+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30" dirty="0">
                <a:latin typeface="Arial"/>
                <a:cs typeface="Arial"/>
              </a:rPr>
              <a:t>4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220" dirty="0">
                <a:latin typeface="Arial"/>
                <a:cs typeface="Arial"/>
              </a:rPr>
              <a:t>×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165" dirty="0">
                <a:latin typeface="Arial"/>
                <a:cs typeface="Arial"/>
              </a:rPr>
              <a:t>Количество)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-220" dirty="0">
                <a:latin typeface="Arial"/>
                <a:cs typeface="Arial"/>
              </a:rPr>
              <a:t>×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[</a:t>
            </a:r>
            <a:r>
              <a:rPr sz="2400" dirty="0">
                <a:solidFill>
                  <a:srgbClr val="0000FF"/>
                </a:solidFill>
                <a:latin typeface="Arial"/>
                <a:cs typeface="Arial"/>
              </a:rPr>
              <a:t>К1</a:t>
            </a:r>
            <a:r>
              <a:rPr sz="2400" dirty="0">
                <a:latin typeface="Arial"/>
                <a:cs typeface="Arial"/>
              </a:rPr>
              <a:t>|</a:t>
            </a:r>
            <a:r>
              <a:rPr sz="2400" dirty="0">
                <a:solidFill>
                  <a:srgbClr val="0000FF"/>
                </a:solidFill>
                <a:latin typeface="Arial"/>
                <a:cs typeface="Arial"/>
              </a:rPr>
              <a:t>К2</a:t>
            </a:r>
            <a:r>
              <a:rPr sz="2400" dirty="0">
                <a:latin typeface="Arial"/>
                <a:cs typeface="Arial"/>
              </a:rPr>
              <a:t>|</a:t>
            </a:r>
            <a:r>
              <a:rPr sz="2400" dirty="0">
                <a:solidFill>
                  <a:srgbClr val="0000FF"/>
                </a:solidFill>
                <a:latin typeface="Arial"/>
                <a:cs typeface="Arial"/>
              </a:rPr>
              <a:t>К3</a:t>
            </a:r>
            <a:r>
              <a:rPr sz="2400" dirty="0">
                <a:latin typeface="Arial"/>
                <a:cs typeface="Arial"/>
              </a:rPr>
              <a:t>|</a:t>
            </a:r>
            <a:r>
              <a:rPr sz="2400" dirty="0">
                <a:solidFill>
                  <a:srgbClr val="0000FF"/>
                </a:solidFill>
                <a:latin typeface="Arial"/>
                <a:cs typeface="Arial"/>
              </a:rPr>
              <a:t>К4</a:t>
            </a:r>
            <a:r>
              <a:rPr sz="2400" dirty="0">
                <a:latin typeface="Arial"/>
                <a:cs typeface="Arial"/>
              </a:rPr>
              <a:t>|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К5</a:t>
            </a:r>
            <a:r>
              <a:rPr sz="2400" dirty="0">
                <a:latin typeface="Arial"/>
                <a:cs typeface="Arial"/>
              </a:rPr>
              <a:t>]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-220" dirty="0">
                <a:latin typeface="Arial"/>
                <a:cs typeface="Arial"/>
              </a:rPr>
              <a:t>×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135" dirty="0">
                <a:solidFill>
                  <a:srgbClr val="FF0000"/>
                </a:solidFill>
                <a:latin typeface="Arial"/>
                <a:cs typeface="Arial"/>
              </a:rPr>
              <a:t>К6</a:t>
            </a:r>
            <a:r>
              <a:rPr sz="2400" spc="-1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220" dirty="0">
                <a:latin typeface="Arial"/>
                <a:cs typeface="Arial"/>
              </a:rPr>
              <a:t>×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35" dirty="0">
                <a:solidFill>
                  <a:srgbClr val="FF0000"/>
                </a:solidFill>
                <a:latin typeface="Arial"/>
                <a:cs typeface="Arial"/>
              </a:rPr>
              <a:t>К7</a:t>
            </a:r>
            <a:r>
              <a:rPr sz="2400" spc="-1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220" dirty="0">
                <a:latin typeface="Arial"/>
                <a:cs typeface="Arial"/>
              </a:rPr>
              <a:t>×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35" dirty="0">
                <a:solidFill>
                  <a:srgbClr val="FF0000"/>
                </a:solidFill>
                <a:latin typeface="Arial"/>
                <a:cs typeface="Arial"/>
              </a:rPr>
              <a:t>К8</a:t>
            </a:r>
            <a:r>
              <a:rPr sz="2400" spc="-1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220" dirty="0">
                <a:latin typeface="Arial"/>
                <a:cs typeface="Arial"/>
              </a:rPr>
              <a:t>×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[</a:t>
            </a:r>
            <a:r>
              <a:rPr sz="2400" spc="-10" dirty="0">
                <a:solidFill>
                  <a:srgbClr val="0000FF"/>
                </a:solidFill>
                <a:latin typeface="Arial"/>
                <a:cs typeface="Arial"/>
              </a:rPr>
              <a:t>К9</a:t>
            </a:r>
            <a:r>
              <a:rPr sz="2400" spc="-10" dirty="0">
                <a:latin typeface="Arial"/>
                <a:cs typeface="Arial"/>
              </a:rPr>
              <a:t>|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К10</a:t>
            </a:r>
            <a:r>
              <a:rPr sz="2400" spc="-10" dirty="0">
                <a:latin typeface="Arial"/>
                <a:cs typeface="Arial"/>
              </a:rPr>
              <a:t>]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62601" y="2472690"/>
            <a:ext cx="6324600" cy="3613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5" dirty="0">
                <a:latin typeface="Arial"/>
                <a:cs typeface="Arial"/>
              </a:rPr>
              <a:t>Коэффициенты: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100" dirty="0">
                <a:solidFill>
                  <a:srgbClr val="0000FF"/>
                </a:solidFill>
                <a:latin typeface="Arial"/>
                <a:cs typeface="Arial"/>
              </a:rPr>
              <a:t>К1</a:t>
            </a:r>
            <a:r>
              <a:rPr sz="1800" b="1" spc="-7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65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-80" dirty="0">
                <a:solidFill>
                  <a:srgbClr val="0000FF"/>
                </a:solidFill>
                <a:latin typeface="Arial"/>
                <a:cs typeface="Arial"/>
              </a:rPr>
              <a:t> 1,7</a:t>
            </a:r>
            <a:r>
              <a:rPr sz="1800" b="1" spc="-7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180" dirty="0">
                <a:solidFill>
                  <a:srgbClr val="0000FF"/>
                </a:solidFill>
                <a:latin typeface="Arial"/>
                <a:cs typeface="Arial"/>
              </a:rPr>
              <a:t>—</a:t>
            </a:r>
            <a:r>
              <a:rPr sz="1800" i="1" spc="-7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100" dirty="0">
                <a:solidFill>
                  <a:srgbClr val="0000FF"/>
                </a:solidFill>
                <a:latin typeface="Arial"/>
                <a:cs typeface="Arial"/>
              </a:rPr>
              <a:t>срок</a:t>
            </a:r>
            <a:r>
              <a:rPr sz="1800" i="1" spc="-7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100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r>
              <a:rPr sz="1800" i="1" spc="-8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114" dirty="0">
                <a:solidFill>
                  <a:srgbClr val="0000FF"/>
                </a:solidFill>
                <a:latin typeface="Arial"/>
                <a:cs typeface="Arial"/>
              </a:rPr>
              <a:t>(заполняемость</a:t>
            </a:r>
            <a:r>
              <a:rPr sz="1800" i="1" spc="-6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85" dirty="0" err="1">
                <a:solidFill>
                  <a:srgbClr val="0000FF"/>
                </a:solidFill>
                <a:latin typeface="Arial"/>
                <a:cs typeface="Arial"/>
              </a:rPr>
              <a:t>до</a:t>
            </a:r>
            <a:r>
              <a:rPr sz="1800" i="1" spc="-7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10" dirty="0" smtClean="0">
                <a:solidFill>
                  <a:srgbClr val="0000FF"/>
                </a:solidFill>
                <a:latin typeface="Arial"/>
                <a:cs typeface="Arial"/>
              </a:rPr>
              <a:t>1.11.)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100" dirty="0">
                <a:solidFill>
                  <a:srgbClr val="0000FF"/>
                </a:solidFill>
                <a:latin typeface="Arial"/>
                <a:cs typeface="Arial"/>
              </a:rPr>
              <a:t>К2</a:t>
            </a:r>
            <a:r>
              <a:rPr sz="1800" b="1" spc="-7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65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-80" dirty="0">
                <a:solidFill>
                  <a:srgbClr val="0000FF"/>
                </a:solidFill>
                <a:latin typeface="Arial"/>
                <a:cs typeface="Arial"/>
              </a:rPr>
              <a:t> 1,6</a:t>
            </a:r>
            <a:r>
              <a:rPr sz="1800" b="1" spc="-7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180" dirty="0">
                <a:solidFill>
                  <a:srgbClr val="0000FF"/>
                </a:solidFill>
                <a:latin typeface="Arial"/>
                <a:cs typeface="Arial"/>
              </a:rPr>
              <a:t>—</a:t>
            </a:r>
            <a:r>
              <a:rPr sz="1800" i="1" spc="-7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100" dirty="0">
                <a:solidFill>
                  <a:srgbClr val="0000FF"/>
                </a:solidFill>
                <a:latin typeface="Arial"/>
                <a:cs typeface="Arial"/>
              </a:rPr>
              <a:t>срок</a:t>
            </a:r>
            <a:r>
              <a:rPr sz="1800" i="1" spc="-7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100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1800" i="1" spc="-8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114" dirty="0">
                <a:solidFill>
                  <a:srgbClr val="0000FF"/>
                </a:solidFill>
                <a:latin typeface="Arial"/>
                <a:cs typeface="Arial"/>
              </a:rPr>
              <a:t>(заполняемость</a:t>
            </a:r>
            <a:r>
              <a:rPr sz="1800" i="1" spc="-6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85" dirty="0" err="1">
                <a:solidFill>
                  <a:srgbClr val="0000FF"/>
                </a:solidFill>
                <a:latin typeface="Arial"/>
                <a:cs typeface="Arial"/>
              </a:rPr>
              <a:t>до</a:t>
            </a:r>
            <a:r>
              <a:rPr sz="1800" i="1" spc="-7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55" dirty="0" smtClean="0">
                <a:solidFill>
                  <a:srgbClr val="0000FF"/>
                </a:solidFill>
                <a:latin typeface="Arial"/>
                <a:cs typeface="Arial"/>
              </a:rPr>
              <a:t>12.11.)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100" dirty="0">
                <a:solidFill>
                  <a:srgbClr val="0000FF"/>
                </a:solidFill>
                <a:latin typeface="Arial"/>
                <a:cs typeface="Arial"/>
              </a:rPr>
              <a:t>К3</a:t>
            </a:r>
            <a:r>
              <a:rPr sz="1800" b="1" spc="-7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65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-7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85" dirty="0">
                <a:solidFill>
                  <a:srgbClr val="0000FF"/>
                </a:solidFill>
                <a:latin typeface="Arial"/>
                <a:cs typeface="Arial"/>
              </a:rPr>
              <a:t>1,5</a:t>
            </a:r>
            <a:r>
              <a:rPr sz="1800" b="1" spc="-7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180" dirty="0">
                <a:solidFill>
                  <a:srgbClr val="0000FF"/>
                </a:solidFill>
                <a:latin typeface="Arial"/>
                <a:cs typeface="Arial"/>
              </a:rPr>
              <a:t>—</a:t>
            </a:r>
            <a:r>
              <a:rPr sz="1800" i="1" spc="-7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100" dirty="0">
                <a:solidFill>
                  <a:srgbClr val="0000FF"/>
                </a:solidFill>
                <a:latin typeface="Arial"/>
                <a:cs typeface="Arial"/>
              </a:rPr>
              <a:t>срок</a:t>
            </a:r>
            <a:r>
              <a:rPr sz="1800" i="1" spc="-7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100" dirty="0">
                <a:solidFill>
                  <a:srgbClr val="0000FF"/>
                </a:solidFill>
                <a:latin typeface="Arial"/>
                <a:cs typeface="Arial"/>
              </a:rPr>
              <a:t>3</a:t>
            </a:r>
            <a:r>
              <a:rPr sz="1800" i="1" spc="-7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110" dirty="0">
                <a:solidFill>
                  <a:srgbClr val="0000FF"/>
                </a:solidFill>
                <a:latin typeface="Arial"/>
                <a:cs typeface="Arial"/>
              </a:rPr>
              <a:t>(заполняемость</a:t>
            </a:r>
            <a:r>
              <a:rPr sz="1800" i="1" spc="-6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85" dirty="0" err="1">
                <a:solidFill>
                  <a:srgbClr val="0000FF"/>
                </a:solidFill>
                <a:latin typeface="Arial"/>
                <a:cs typeface="Arial"/>
              </a:rPr>
              <a:t>до</a:t>
            </a:r>
            <a:r>
              <a:rPr sz="1800" i="1" spc="-6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60" dirty="0" smtClean="0">
                <a:solidFill>
                  <a:srgbClr val="0000FF"/>
                </a:solidFill>
                <a:latin typeface="Arial"/>
                <a:cs typeface="Arial"/>
              </a:rPr>
              <a:t>19.11.)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100" dirty="0">
                <a:solidFill>
                  <a:srgbClr val="0000FF"/>
                </a:solidFill>
                <a:latin typeface="Arial"/>
                <a:cs typeface="Arial"/>
              </a:rPr>
              <a:t>К4</a:t>
            </a:r>
            <a:r>
              <a:rPr sz="1800" b="1" spc="-7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65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-80" dirty="0">
                <a:solidFill>
                  <a:srgbClr val="0000FF"/>
                </a:solidFill>
                <a:latin typeface="Arial"/>
                <a:cs typeface="Arial"/>
              </a:rPr>
              <a:t> 1,1</a:t>
            </a:r>
            <a:r>
              <a:rPr sz="1800" b="1" spc="-7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180" dirty="0">
                <a:solidFill>
                  <a:srgbClr val="0000FF"/>
                </a:solidFill>
                <a:latin typeface="Arial"/>
                <a:cs typeface="Arial"/>
              </a:rPr>
              <a:t>—</a:t>
            </a:r>
            <a:r>
              <a:rPr sz="1800" i="1" spc="-7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100" dirty="0">
                <a:solidFill>
                  <a:srgbClr val="0000FF"/>
                </a:solidFill>
                <a:latin typeface="Arial"/>
                <a:cs typeface="Arial"/>
              </a:rPr>
              <a:t>срок</a:t>
            </a:r>
            <a:r>
              <a:rPr sz="1800" i="1" spc="-7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100" dirty="0">
                <a:solidFill>
                  <a:srgbClr val="0000FF"/>
                </a:solidFill>
                <a:latin typeface="Arial"/>
                <a:cs typeface="Arial"/>
              </a:rPr>
              <a:t>4</a:t>
            </a:r>
            <a:r>
              <a:rPr sz="1800" i="1" spc="-8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114" dirty="0">
                <a:solidFill>
                  <a:srgbClr val="0000FF"/>
                </a:solidFill>
                <a:latin typeface="Arial"/>
                <a:cs typeface="Arial"/>
              </a:rPr>
              <a:t>(заполняемость</a:t>
            </a:r>
            <a:r>
              <a:rPr sz="1800" i="1" spc="-6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85" dirty="0" err="1">
                <a:solidFill>
                  <a:srgbClr val="0000FF"/>
                </a:solidFill>
                <a:latin typeface="Arial"/>
                <a:cs typeface="Arial"/>
              </a:rPr>
              <a:t>до</a:t>
            </a:r>
            <a:r>
              <a:rPr sz="1800" i="1" spc="-7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55" dirty="0" smtClean="0">
                <a:solidFill>
                  <a:srgbClr val="0000FF"/>
                </a:solidFill>
                <a:latin typeface="Arial"/>
                <a:cs typeface="Arial"/>
              </a:rPr>
              <a:t>30.11.)</a:t>
            </a:r>
            <a:endParaRPr sz="1800" dirty="0">
              <a:latin typeface="Arial"/>
              <a:cs typeface="Arial"/>
            </a:endParaRPr>
          </a:p>
          <a:p>
            <a:pPr marL="12700" marR="77470">
              <a:lnSpc>
                <a:spcPct val="100000"/>
              </a:lnSpc>
            </a:pPr>
            <a:r>
              <a:rPr sz="1800" b="1" spc="-100" dirty="0">
                <a:solidFill>
                  <a:srgbClr val="FF0000"/>
                </a:solidFill>
                <a:latin typeface="Arial"/>
                <a:cs typeface="Arial"/>
              </a:rPr>
              <a:t>К5</a:t>
            </a:r>
            <a:r>
              <a:rPr sz="1800" b="1" spc="-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65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1800" b="1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0" dirty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sz="1800" b="1" spc="-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i="1" spc="-180" dirty="0">
                <a:solidFill>
                  <a:srgbClr val="FF0000"/>
                </a:solidFill>
                <a:latin typeface="Arial-BoldItalicMT"/>
                <a:cs typeface="Arial-BoldItalicMT"/>
              </a:rPr>
              <a:t>—</a:t>
            </a:r>
            <a:r>
              <a:rPr sz="1800" b="1" i="1" spc="-90" dirty="0">
                <a:solidFill>
                  <a:srgbClr val="FF0000"/>
                </a:solidFill>
                <a:latin typeface="Arial-BoldItalicMT"/>
                <a:cs typeface="Arial-BoldItalicMT"/>
              </a:rPr>
              <a:t> </a:t>
            </a:r>
            <a:r>
              <a:rPr sz="1800" b="1" i="1" spc="-155" dirty="0">
                <a:solidFill>
                  <a:srgbClr val="FF0000"/>
                </a:solidFill>
                <a:latin typeface="Arial-BoldItalicMT"/>
                <a:cs typeface="Arial-BoldItalicMT"/>
              </a:rPr>
              <a:t>срок</a:t>
            </a:r>
            <a:r>
              <a:rPr sz="1800" b="1" i="1" spc="-80" dirty="0">
                <a:solidFill>
                  <a:srgbClr val="FF0000"/>
                </a:solidFill>
                <a:latin typeface="Arial-BoldItalicMT"/>
                <a:cs typeface="Arial-BoldItalicMT"/>
              </a:rPr>
              <a:t> </a:t>
            </a:r>
            <a:r>
              <a:rPr sz="1800" b="1" i="1" spc="-100" dirty="0">
                <a:solidFill>
                  <a:srgbClr val="FF0000"/>
                </a:solidFill>
                <a:latin typeface="Arial-BoldItalicMT"/>
                <a:cs typeface="Arial-BoldItalicMT"/>
              </a:rPr>
              <a:t>5</a:t>
            </a:r>
            <a:r>
              <a:rPr sz="1800" b="1" i="1" spc="-70" dirty="0">
                <a:solidFill>
                  <a:srgbClr val="FF0000"/>
                </a:solidFill>
                <a:latin typeface="Arial-BoldItalicMT"/>
                <a:cs typeface="Arial-BoldItalicMT"/>
              </a:rPr>
              <a:t> </a:t>
            </a:r>
            <a:r>
              <a:rPr sz="1800" b="1" i="1" spc="-150" dirty="0">
                <a:solidFill>
                  <a:srgbClr val="FF0000"/>
                </a:solidFill>
                <a:latin typeface="Arial-BoldItalicMT"/>
                <a:cs typeface="Arial-BoldItalicMT"/>
              </a:rPr>
              <a:t>(заполняемость</a:t>
            </a:r>
            <a:r>
              <a:rPr sz="1800" b="1" i="1" spc="-80" dirty="0">
                <a:solidFill>
                  <a:srgbClr val="FF0000"/>
                </a:solidFill>
                <a:latin typeface="Arial-BoldItalicMT"/>
                <a:cs typeface="Arial-BoldItalicMT"/>
              </a:rPr>
              <a:t> </a:t>
            </a:r>
            <a:r>
              <a:rPr sz="1800" b="1" i="1" spc="-165" dirty="0" err="1">
                <a:solidFill>
                  <a:srgbClr val="FF0000"/>
                </a:solidFill>
                <a:latin typeface="Arial-BoldItalicMT"/>
                <a:cs typeface="Arial-BoldItalicMT"/>
              </a:rPr>
              <a:t>до</a:t>
            </a:r>
            <a:r>
              <a:rPr sz="1800" b="1" i="1" spc="-70" dirty="0">
                <a:solidFill>
                  <a:srgbClr val="FF0000"/>
                </a:solidFill>
                <a:latin typeface="Arial-BoldItalicMT"/>
                <a:cs typeface="Arial-BoldItalicMT"/>
              </a:rPr>
              <a:t> </a:t>
            </a:r>
            <a:r>
              <a:rPr sz="1800" b="1" i="1" spc="-60" dirty="0" smtClean="0">
                <a:solidFill>
                  <a:srgbClr val="FF0000"/>
                </a:solidFill>
                <a:latin typeface="Arial-BoldItalicMT"/>
                <a:cs typeface="Arial-BoldItalicMT"/>
              </a:rPr>
              <a:t>20.12.)</a:t>
            </a:r>
            <a:endParaRPr lang="ru-RU" sz="1800" b="1" i="1" spc="-60" dirty="0" smtClean="0">
              <a:solidFill>
                <a:srgbClr val="FF0000"/>
              </a:solidFill>
              <a:latin typeface="Arial-BoldItalicMT"/>
              <a:cs typeface="Arial-BoldItalicMT"/>
            </a:endParaRPr>
          </a:p>
          <a:p>
            <a:pPr marL="12700" marR="77470">
              <a:lnSpc>
                <a:spcPct val="100000"/>
              </a:lnSpc>
            </a:pPr>
            <a:r>
              <a:rPr sz="1800" b="1" spc="-100" dirty="0" smtClean="0">
                <a:solidFill>
                  <a:srgbClr val="FF0000"/>
                </a:solidFill>
                <a:latin typeface="Arial"/>
                <a:cs typeface="Arial"/>
              </a:rPr>
              <a:t>К6</a:t>
            </a:r>
            <a:r>
              <a:rPr sz="1800" b="1" spc="-65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65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1800" b="1" spc="-80" dirty="0">
                <a:solidFill>
                  <a:srgbClr val="FF0000"/>
                </a:solidFill>
                <a:latin typeface="Arial"/>
                <a:cs typeface="Arial"/>
              </a:rPr>
              <a:t> 0,9</a:t>
            </a:r>
            <a:r>
              <a:rPr sz="1800" b="1" spc="-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i="1" spc="-180" dirty="0">
                <a:solidFill>
                  <a:srgbClr val="FF0000"/>
                </a:solidFill>
                <a:latin typeface="Arial"/>
                <a:cs typeface="Arial"/>
              </a:rPr>
              <a:t>—</a:t>
            </a:r>
            <a:r>
              <a:rPr sz="1800" i="1" spc="-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i="1" spc="-120" dirty="0">
                <a:solidFill>
                  <a:srgbClr val="FF0000"/>
                </a:solidFill>
                <a:latin typeface="Arial"/>
                <a:cs typeface="Arial"/>
              </a:rPr>
              <a:t>отсутствие</a:t>
            </a:r>
            <a:r>
              <a:rPr sz="1800" i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i="1" spc="-110" dirty="0" err="1">
                <a:solidFill>
                  <a:srgbClr val="FF0000"/>
                </a:solidFill>
                <a:latin typeface="Arial"/>
                <a:cs typeface="Arial"/>
              </a:rPr>
              <a:t>инвентарных</a:t>
            </a:r>
            <a:r>
              <a:rPr sz="1800" i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i="1" spc="-10" dirty="0" err="1" smtClean="0">
                <a:solidFill>
                  <a:srgbClr val="FF0000"/>
                </a:solidFill>
                <a:latin typeface="Arial"/>
                <a:cs typeface="Arial"/>
              </a:rPr>
              <a:t>номеров</a:t>
            </a:r>
            <a:r>
              <a:rPr sz="1800" i="1" spc="-1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lang="ru-RU" sz="1800" i="1" spc="-1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12700" marR="77470">
              <a:lnSpc>
                <a:spcPct val="100000"/>
              </a:lnSpc>
            </a:pPr>
            <a:r>
              <a:rPr sz="1800" b="1" spc="-100" dirty="0" smtClean="0">
                <a:solidFill>
                  <a:srgbClr val="FF0000"/>
                </a:solidFill>
                <a:latin typeface="Arial"/>
                <a:cs typeface="Arial"/>
              </a:rPr>
              <a:t>К7</a:t>
            </a:r>
            <a:r>
              <a:rPr sz="1800" b="1" spc="-75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65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1800" b="1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85" dirty="0">
                <a:solidFill>
                  <a:srgbClr val="FF0000"/>
                </a:solidFill>
                <a:latin typeface="Arial"/>
                <a:cs typeface="Arial"/>
              </a:rPr>
              <a:t>0,9</a:t>
            </a:r>
            <a:r>
              <a:rPr sz="18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i="1" spc="-180" dirty="0">
                <a:solidFill>
                  <a:srgbClr val="FF0000"/>
                </a:solidFill>
                <a:latin typeface="Arial"/>
                <a:cs typeface="Arial"/>
              </a:rPr>
              <a:t>—</a:t>
            </a:r>
            <a:r>
              <a:rPr sz="1800" i="1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i="1" spc="-110" dirty="0">
                <a:solidFill>
                  <a:srgbClr val="FF0000"/>
                </a:solidFill>
                <a:latin typeface="Arial"/>
                <a:cs typeface="Arial"/>
              </a:rPr>
              <a:t>наличие</a:t>
            </a:r>
            <a:r>
              <a:rPr sz="1800" i="1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i="1" spc="-10" dirty="0">
                <a:solidFill>
                  <a:srgbClr val="FF0000"/>
                </a:solidFill>
                <a:latin typeface="Arial"/>
                <a:cs typeface="Arial"/>
              </a:rPr>
              <a:t>излишков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100" dirty="0">
                <a:solidFill>
                  <a:srgbClr val="FF0000"/>
                </a:solidFill>
                <a:latin typeface="Arial"/>
                <a:cs typeface="Arial"/>
              </a:rPr>
              <a:t>К8</a:t>
            </a:r>
            <a:r>
              <a:rPr sz="1800" b="1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65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1800" b="1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80" dirty="0">
                <a:solidFill>
                  <a:srgbClr val="FF0000"/>
                </a:solidFill>
                <a:latin typeface="Arial"/>
                <a:cs typeface="Arial"/>
              </a:rPr>
              <a:t>0,9 </a:t>
            </a:r>
            <a:r>
              <a:rPr sz="1800" i="1" spc="-180" dirty="0">
                <a:solidFill>
                  <a:srgbClr val="FF0000"/>
                </a:solidFill>
                <a:latin typeface="Arial"/>
                <a:cs typeface="Arial"/>
              </a:rPr>
              <a:t>—</a:t>
            </a:r>
            <a:r>
              <a:rPr sz="1800" i="1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i="1" spc="-110" dirty="0">
                <a:solidFill>
                  <a:srgbClr val="FF0000"/>
                </a:solidFill>
                <a:latin typeface="Arial"/>
                <a:cs typeface="Arial"/>
              </a:rPr>
              <a:t>наличие</a:t>
            </a:r>
            <a:r>
              <a:rPr sz="1800" i="1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i="1" spc="-10" dirty="0">
                <a:solidFill>
                  <a:srgbClr val="FF0000"/>
                </a:solidFill>
                <a:latin typeface="Arial"/>
                <a:cs typeface="Arial"/>
              </a:rPr>
              <a:t>недостачи</a:t>
            </a:r>
            <a:endParaRPr sz="1800" dirty="0">
              <a:latin typeface="Arial"/>
              <a:cs typeface="Arial"/>
            </a:endParaRPr>
          </a:p>
          <a:p>
            <a:pPr marL="1164590" marR="412115" indent="-1152525">
              <a:lnSpc>
                <a:spcPct val="100000"/>
              </a:lnSpc>
            </a:pPr>
            <a:r>
              <a:rPr sz="1800" b="1" spc="-100" dirty="0">
                <a:solidFill>
                  <a:srgbClr val="0000FF"/>
                </a:solidFill>
                <a:latin typeface="Arial"/>
                <a:cs typeface="Arial"/>
              </a:rPr>
              <a:t>К9</a:t>
            </a:r>
            <a:r>
              <a:rPr sz="1800" b="1" spc="-6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65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-7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85" dirty="0">
                <a:solidFill>
                  <a:srgbClr val="0000FF"/>
                </a:solidFill>
                <a:latin typeface="Arial"/>
                <a:cs typeface="Arial"/>
              </a:rPr>
              <a:t>1,05</a:t>
            </a:r>
            <a:r>
              <a:rPr sz="1800" b="1" spc="-6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180" dirty="0">
                <a:solidFill>
                  <a:srgbClr val="0000FF"/>
                </a:solidFill>
                <a:latin typeface="Arial"/>
                <a:cs typeface="Arial"/>
              </a:rPr>
              <a:t>—</a:t>
            </a:r>
            <a:r>
              <a:rPr sz="1800" i="1" spc="-6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114" dirty="0">
                <a:solidFill>
                  <a:srgbClr val="0000FF"/>
                </a:solidFill>
                <a:latin typeface="Arial"/>
                <a:cs typeface="Arial"/>
              </a:rPr>
              <a:t>устранение</a:t>
            </a:r>
            <a:r>
              <a:rPr sz="1800" i="1" spc="-5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105" dirty="0">
                <a:solidFill>
                  <a:srgbClr val="0000FF"/>
                </a:solidFill>
                <a:latin typeface="Arial"/>
                <a:cs typeface="Arial"/>
              </a:rPr>
              <a:t>замечаний</a:t>
            </a:r>
            <a:r>
              <a:rPr sz="1800" i="1" spc="-3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105" dirty="0">
                <a:solidFill>
                  <a:srgbClr val="0000FF"/>
                </a:solidFill>
                <a:latin typeface="Arial"/>
                <a:cs typeface="Arial"/>
              </a:rPr>
              <a:t>во</a:t>
            </a:r>
            <a:r>
              <a:rPr sz="1800" i="1" spc="-5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i="1" spc="-85" dirty="0">
                <a:solidFill>
                  <a:srgbClr val="0000FF"/>
                </a:solidFill>
                <a:latin typeface="Arial"/>
                <a:cs typeface="Arial"/>
              </a:rPr>
              <a:t>время </a:t>
            </a:r>
            <a:r>
              <a:rPr sz="1800" i="1" spc="-30" dirty="0">
                <a:solidFill>
                  <a:srgbClr val="0000FF"/>
                </a:solidFill>
                <a:latin typeface="Arial"/>
                <a:cs typeface="Arial"/>
              </a:rPr>
              <a:t>инвентаризации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spc="-100" dirty="0">
                <a:solidFill>
                  <a:srgbClr val="FF0000"/>
                </a:solidFill>
                <a:latin typeface="Arial"/>
                <a:cs typeface="Arial"/>
              </a:rPr>
              <a:t>К10</a:t>
            </a:r>
            <a:r>
              <a:rPr sz="1800" b="1" spc="-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65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18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80" dirty="0">
                <a:solidFill>
                  <a:srgbClr val="FF0000"/>
                </a:solidFill>
                <a:latin typeface="Arial"/>
                <a:cs typeface="Arial"/>
              </a:rPr>
              <a:t>0,5</a:t>
            </a:r>
            <a:r>
              <a:rPr sz="18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i="1" spc="-180" dirty="0">
                <a:solidFill>
                  <a:srgbClr val="FF0000"/>
                </a:solidFill>
                <a:latin typeface="Arial"/>
                <a:cs typeface="Arial"/>
              </a:rPr>
              <a:t>—</a:t>
            </a:r>
            <a:r>
              <a:rPr sz="1800" i="1" spc="-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i="1" spc="-120" dirty="0">
                <a:solidFill>
                  <a:srgbClr val="FF0000"/>
                </a:solidFill>
                <a:latin typeface="Arial"/>
                <a:cs typeface="Arial"/>
              </a:rPr>
              <a:t>отсутствие</a:t>
            </a:r>
            <a:r>
              <a:rPr sz="1800" i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i="1" spc="-105" dirty="0">
                <a:solidFill>
                  <a:srgbClr val="FF0000"/>
                </a:solidFill>
                <a:latin typeface="Arial"/>
                <a:cs typeface="Arial"/>
              </a:rPr>
              <a:t>устранения</a:t>
            </a:r>
            <a:r>
              <a:rPr sz="1800" i="1" spc="-75" dirty="0">
                <a:solidFill>
                  <a:srgbClr val="FF0000"/>
                </a:solidFill>
                <a:latin typeface="Arial"/>
                <a:cs typeface="Arial"/>
              </a:rPr>
              <a:t> замечаний</a:t>
            </a:r>
            <a:endParaRPr sz="1800" dirty="0">
              <a:latin typeface="Arial"/>
              <a:cs typeface="Arial"/>
            </a:endParaRPr>
          </a:p>
          <a:p>
            <a:pPr marL="1164590">
              <a:lnSpc>
                <a:spcPct val="100000"/>
              </a:lnSpc>
            </a:pPr>
            <a:r>
              <a:rPr sz="1800" i="1" spc="-105" dirty="0">
                <a:solidFill>
                  <a:srgbClr val="FF0000"/>
                </a:solidFill>
                <a:latin typeface="Arial"/>
                <a:cs typeface="Arial"/>
              </a:rPr>
              <a:t>во</a:t>
            </a:r>
            <a:r>
              <a:rPr sz="1800" i="1" spc="-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i="1" spc="-120" dirty="0">
                <a:solidFill>
                  <a:srgbClr val="FF0000"/>
                </a:solidFill>
                <a:latin typeface="Arial"/>
                <a:cs typeface="Arial"/>
              </a:rPr>
              <a:t>время</a:t>
            </a:r>
            <a:r>
              <a:rPr sz="1800" i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i="1" spc="-25" dirty="0">
                <a:solidFill>
                  <a:srgbClr val="FF0000"/>
                </a:solidFill>
                <a:latin typeface="Arial"/>
                <a:cs typeface="Arial"/>
              </a:rPr>
              <a:t>инвентаризации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74293" y="2472690"/>
            <a:ext cx="4712107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База:</a:t>
            </a:r>
            <a:endParaRPr sz="1800" dirty="0">
              <a:latin typeface="Arial"/>
              <a:cs typeface="Arial"/>
            </a:endParaRPr>
          </a:p>
          <a:p>
            <a:pPr marL="1270000" marR="5080" indent="-1257935">
              <a:lnSpc>
                <a:spcPct val="100000"/>
              </a:lnSpc>
            </a:pPr>
            <a:r>
              <a:rPr sz="1800" spc="-100" dirty="0">
                <a:latin typeface="Arial"/>
                <a:cs typeface="Arial"/>
              </a:rPr>
              <a:t>1500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руб.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-180" dirty="0">
                <a:latin typeface="Arial"/>
                <a:cs typeface="Arial"/>
              </a:rPr>
              <a:t>—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i="1" spc="-130" dirty="0">
                <a:latin typeface="Arial"/>
                <a:cs typeface="Arial"/>
              </a:rPr>
              <a:t>МОЛ</a:t>
            </a:r>
            <a:r>
              <a:rPr sz="1800" i="1" spc="-65" dirty="0">
                <a:latin typeface="Arial"/>
                <a:cs typeface="Arial"/>
              </a:rPr>
              <a:t> </a:t>
            </a:r>
            <a:r>
              <a:rPr sz="1800" i="1" spc="-160" dirty="0">
                <a:latin typeface="Arial"/>
                <a:cs typeface="Arial"/>
              </a:rPr>
              <a:t>с</a:t>
            </a:r>
            <a:r>
              <a:rPr sz="1800" i="1" spc="-80" dirty="0">
                <a:latin typeface="Arial"/>
                <a:cs typeface="Arial"/>
              </a:rPr>
              <a:t> </a:t>
            </a:r>
            <a:r>
              <a:rPr sz="1800" i="1" spc="-105" dirty="0" err="1" smtClean="0">
                <a:latin typeface="Arial"/>
                <a:cs typeface="Arial"/>
              </a:rPr>
              <a:t>количеством</a:t>
            </a:r>
            <a:r>
              <a:rPr lang="ru-RU" sz="1800" i="1" spc="-60" dirty="0" smtClean="0">
                <a:latin typeface="Arial"/>
                <a:cs typeface="Arial"/>
              </a:rPr>
              <a:t> </a:t>
            </a:r>
            <a:r>
              <a:rPr sz="1800" i="1" spc="-10" dirty="0" err="1" smtClean="0">
                <a:latin typeface="Arial"/>
                <a:cs typeface="Arial"/>
              </a:rPr>
              <a:t>объектов</a:t>
            </a:r>
            <a:r>
              <a:rPr sz="1800" i="1" spc="-10" dirty="0" smtClean="0">
                <a:latin typeface="Arial"/>
                <a:cs typeface="Arial"/>
              </a:rPr>
              <a:t> </a:t>
            </a:r>
            <a:r>
              <a:rPr sz="1800" i="1" spc="-130" dirty="0">
                <a:latin typeface="Arial"/>
                <a:cs typeface="Arial"/>
              </a:rPr>
              <a:t>учета</a:t>
            </a:r>
            <a:r>
              <a:rPr sz="1800" i="1" spc="-55" dirty="0">
                <a:latin typeface="Arial"/>
                <a:cs typeface="Arial"/>
              </a:rPr>
              <a:t> </a:t>
            </a:r>
            <a:r>
              <a:rPr sz="1800" i="1" spc="-85" dirty="0">
                <a:latin typeface="Arial"/>
                <a:cs typeface="Arial"/>
              </a:rPr>
              <a:t>до</a:t>
            </a:r>
            <a:r>
              <a:rPr sz="1800" i="1" spc="-60" dirty="0">
                <a:latin typeface="Arial"/>
                <a:cs typeface="Arial"/>
              </a:rPr>
              <a:t> </a:t>
            </a:r>
            <a:r>
              <a:rPr sz="1800" i="1" spc="-100" dirty="0">
                <a:latin typeface="Arial"/>
                <a:cs typeface="Arial"/>
              </a:rPr>
              <a:t>100</a:t>
            </a:r>
            <a:r>
              <a:rPr sz="1800" i="1" spc="-65" dirty="0">
                <a:latin typeface="Arial"/>
                <a:cs typeface="Arial"/>
              </a:rPr>
              <a:t> </a:t>
            </a:r>
            <a:r>
              <a:rPr sz="1800" i="1" spc="-105" dirty="0">
                <a:latin typeface="Arial"/>
                <a:cs typeface="Arial"/>
              </a:rPr>
              <a:t>ед.</a:t>
            </a:r>
            <a:r>
              <a:rPr sz="1800" i="1" spc="-55" dirty="0">
                <a:latin typeface="Arial"/>
                <a:cs typeface="Arial"/>
              </a:rPr>
              <a:t> </a:t>
            </a:r>
            <a:r>
              <a:rPr sz="1800" i="1" spc="-100" dirty="0">
                <a:latin typeface="Arial"/>
                <a:cs typeface="Arial"/>
              </a:rPr>
              <a:t>включительно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ru-RU" sz="1800" spc="-100" dirty="0" smtClean="0">
                <a:latin typeface="Arial"/>
                <a:cs typeface="Arial"/>
              </a:rPr>
              <a:t>10 </a:t>
            </a:r>
            <a:r>
              <a:rPr sz="1800" spc="-100" dirty="0" smtClean="0">
                <a:latin typeface="Arial"/>
                <a:cs typeface="Arial"/>
              </a:rPr>
              <a:t>000</a:t>
            </a:r>
            <a:r>
              <a:rPr sz="1800" spc="-70" dirty="0" smtClean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руб.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180" dirty="0">
                <a:latin typeface="Arial"/>
                <a:cs typeface="Arial"/>
              </a:rPr>
              <a:t>—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i="1" spc="-130" dirty="0">
                <a:latin typeface="Arial"/>
                <a:cs typeface="Arial"/>
              </a:rPr>
              <a:t>МОЛ</a:t>
            </a:r>
            <a:r>
              <a:rPr sz="1800" i="1" spc="-70" dirty="0">
                <a:latin typeface="Arial"/>
                <a:cs typeface="Arial"/>
              </a:rPr>
              <a:t> </a:t>
            </a:r>
            <a:r>
              <a:rPr sz="1800" i="1" spc="-160" dirty="0">
                <a:latin typeface="Arial"/>
                <a:cs typeface="Arial"/>
              </a:rPr>
              <a:t>с</a:t>
            </a:r>
            <a:r>
              <a:rPr sz="1800" i="1" spc="-75" dirty="0">
                <a:latin typeface="Arial"/>
                <a:cs typeface="Arial"/>
              </a:rPr>
              <a:t> </a:t>
            </a:r>
            <a:r>
              <a:rPr sz="1800" i="1" spc="-110" dirty="0">
                <a:latin typeface="Arial"/>
                <a:cs typeface="Arial"/>
              </a:rPr>
              <a:t>количеством</a:t>
            </a:r>
            <a:r>
              <a:rPr sz="1800" i="1" spc="-65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объектов</a:t>
            </a:r>
            <a:endParaRPr sz="1800" dirty="0">
              <a:latin typeface="Arial"/>
              <a:cs typeface="Arial"/>
            </a:endParaRPr>
          </a:p>
          <a:p>
            <a:pPr marL="1270000">
              <a:lnSpc>
                <a:spcPct val="100000"/>
              </a:lnSpc>
            </a:pPr>
            <a:r>
              <a:rPr sz="1800" i="1" spc="-130" dirty="0">
                <a:latin typeface="Arial"/>
                <a:cs typeface="Arial"/>
              </a:rPr>
              <a:t>учета</a:t>
            </a:r>
            <a:r>
              <a:rPr sz="1800" i="1" spc="-55" dirty="0">
                <a:latin typeface="Arial"/>
                <a:cs typeface="Arial"/>
              </a:rPr>
              <a:t> </a:t>
            </a:r>
            <a:r>
              <a:rPr sz="1800" i="1" spc="-145" dirty="0">
                <a:latin typeface="Arial"/>
                <a:cs typeface="Arial"/>
              </a:rPr>
              <a:t>свыше</a:t>
            </a:r>
            <a:r>
              <a:rPr sz="1800" i="1" spc="-75" dirty="0">
                <a:latin typeface="Arial"/>
                <a:cs typeface="Arial"/>
              </a:rPr>
              <a:t> </a:t>
            </a:r>
            <a:r>
              <a:rPr sz="1800" i="1" spc="-100" dirty="0">
                <a:latin typeface="Arial"/>
                <a:cs typeface="Arial"/>
              </a:rPr>
              <a:t>100</a:t>
            </a:r>
            <a:r>
              <a:rPr sz="1800" i="1" spc="-55" dirty="0">
                <a:latin typeface="Arial"/>
                <a:cs typeface="Arial"/>
              </a:rPr>
              <a:t> </a:t>
            </a:r>
            <a:r>
              <a:rPr sz="1800" i="1" spc="-25" dirty="0">
                <a:latin typeface="Arial"/>
                <a:cs typeface="Arial"/>
              </a:rPr>
              <a:t>ед.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4293" y="4118864"/>
            <a:ext cx="39935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80" dirty="0">
                <a:latin typeface="Arial"/>
                <a:cs typeface="Arial"/>
              </a:rPr>
              <a:t>Количество: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120" dirty="0">
                <a:latin typeface="Arial"/>
                <a:cs typeface="Arial"/>
              </a:rPr>
              <a:t>общее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105" dirty="0">
                <a:latin typeface="Arial"/>
                <a:cs typeface="Arial"/>
              </a:rPr>
              <a:t>количество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100" dirty="0">
                <a:latin typeface="Arial"/>
                <a:cs typeface="Arial"/>
              </a:rPr>
              <a:t>объектов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140" dirty="0">
                <a:latin typeface="Arial"/>
                <a:cs typeface="Arial"/>
              </a:rPr>
              <a:t>учета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114" dirty="0">
                <a:latin typeface="Arial"/>
                <a:cs typeface="Arial"/>
              </a:rPr>
              <a:t>у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МОЛ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86255" y="6478687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Материальный отдел УБУ и ФК</a:t>
            </a:r>
            <a:endParaRPr 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400" y="154940"/>
            <a:ext cx="4953000" cy="382156"/>
          </a:xfrm>
          <a:prstGeom prst="rect">
            <a:avLst/>
          </a:prstGeom>
          <a:solidFill>
            <a:srgbClr val="0059AA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35" dirty="0" err="1">
                <a:solidFill>
                  <a:srgbClr val="FFFFFF"/>
                </a:solidFill>
                <a:latin typeface="Arial"/>
                <a:cs typeface="Arial"/>
              </a:rPr>
              <a:t>Инвентаризация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2400" spc="-95" dirty="0" smtClean="0">
                <a:solidFill>
                  <a:srgbClr val="FFFFFF"/>
                </a:solidFill>
                <a:latin typeface="Arial"/>
                <a:cs typeface="Arial"/>
              </a:rPr>
              <a:t>имущества ГУАП</a:t>
            </a:r>
            <a:r>
              <a:rPr lang="ru-RU" sz="240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1430254" y="6539509"/>
            <a:ext cx="683259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sz="2000" spc="-105" dirty="0"/>
              <a:t>8</a:t>
            </a:fld>
            <a:r>
              <a:rPr sz="2000" spc="-130" dirty="0"/>
              <a:t> </a:t>
            </a:r>
            <a:r>
              <a:rPr spc="130" dirty="0"/>
              <a:t>/</a:t>
            </a:r>
            <a:r>
              <a:rPr spc="-95" dirty="0"/>
              <a:t> </a:t>
            </a:r>
            <a:r>
              <a:rPr lang="ru-RU" spc="-65" dirty="0" smtClean="0"/>
              <a:t>8</a:t>
            </a:r>
            <a:endParaRPr sz="2000" dirty="0"/>
          </a:p>
        </p:txBody>
      </p:sp>
      <p:sp>
        <p:nvSpPr>
          <p:cNvPr id="5" name="object 5"/>
          <p:cNvSpPr txBox="1"/>
          <p:nvPr/>
        </p:nvSpPr>
        <p:spPr>
          <a:xfrm>
            <a:off x="838200" y="2139975"/>
            <a:ext cx="10134599" cy="16824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000"/>
              </a:lnSpc>
              <a:spcBef>
                <a:spcPts val="95"/>
              </a:spcBef>
            </a:pPr>
            <a:r>
              <a:rPr b="1" dirty="0" err="1" smtClean="0">
                <a:latin typeface="Calibri"/>
                <a:cs typeface="Calibri"/>
              </a:rPr>
              <a:t>Материальный</a:t>
            </a:r>
            <a:r>
              <a:rPr b="1" spc="45" dirty="0" smtClean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отдел</a:t>
            </a:r>
            <a:r>
              <a:rPr b="1" spc="4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управления</a:t>
            </a:r>
            <a:r>
              <a:rPr b="1" spc="1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бухгалтерского</a:t>
            </a:r>
            <a:r>
              <a:rPr b="1" spc="4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учета</a:t>
            </a:r>
            <a:r>
              <a:rPr b="1" spc="2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и финансового </a:t>
            </a:r>
            <a:r>
              <a:rPr b="1" spc="-21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контроля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ГУАП</a:t>
            </a:r>
            <a:endParaRPr dirty="0">
              <a:latin typeface="Calibri"/>
              <a:cs typeface="Calibri"/>
            </a:endParaRPr>
          </a:p>
          <a:p>
            <a:pPr marL="280670" algn="ctr">
              <a:spcBef>
                <a:spcPts val="25"/>
              </a:spcBef>
            </a:pPr>
            <a:r>
              <a:rPr b="0" dirty="0">
                <a:latin typeface="Calibri Light"/>
                <a:cs typeface="Calibri Light"/>
              </a:rPr>
              <a:t>Б.</a:t>
            </a:r>
            <a:r>
              <a:rPr b="0" spc="-5" dirty="0">
                <a:latin typeface="Calibri Light"/>
                <a:cs typeface="Calibri Light"/>
              </a:rPr>
              <a:t> </a:t>
            </a:r>
            <a:r>
              <a:rPr b="0" dirty="0">
                <a:latin typeface="Calibri Light"/>
                <a:cs typeface="Calibri Light"/>
              </a:rPr>
              <a:t>Морская</a:t>
            </a:r>
            <a:r>
              <a:rPr b="0" spc="-45" dirty="0">
                <a:latin typeface="Calibri Light"/>
                <a:cs typeface="Calibri Light"/>
              </a:rPr>
              <a:t> </a:t>
            </a:r>
            <a:r>
              <a:rPr b="0" dirty="0">
                <a:latin typeface="Calibri Light"/>
                <a:cs typeface="Calibri Light"/>
              </a:rPr>
              <a:t>67,</a:t>
            </a:r>
            <a:r>
              <a:rPr b="0" spc="-5" dirty="0">
                <a:latin typeface="Calibri Light"/>
                <a:cs typeface="Calibri Light"/>
              </a:rPr>
              <a:t> </a:t>
            </a:r>
            <a:r>
              <a:rPr b="0" spc="5" dirty="0">
                <a:latin typeface="Calibri Light"/>
                <a:cs typeface="Calibri Light"/>
              </a:rPr>
              <a:t>каб.</a:t>
            </a:r>
            <a:r>
              <a:rPr b="0" spc="-15" dirty="0">
                <a:latin typeface="Calibri Light"/>
                <a:cs typeface="Calibri Light"/>
              </a:rPr>
              <a:t> </a:t>
            </a:r>
            <a:r>
              <a:rPr b="0" spc="5" dirty="0" smtClean="0">
                <a:latin typeface="Calibri Light"/>
                <a:cs typeface="Calibri Light"/>
              </a:rPr>
              <a:t>13-41</a:t>
            </a:r>
            <a:r>
              <a:rPr lang="ru-RU" b="0" spc="5" dirty="0" smtClean="0">
                <a:latin typeface="Calibri Light"/>
                <a:cs typeface="Calibri Light"/>
              </a:rPr>
              <a:t>  тел. </a:t>
            </a:r>
            <a:r>
              <a:rPr lang="ru-RU" dirty="0" smtClean="0">
                <a:latin typeface="Calibri Light"/>
                <a:cs typeface="Calibri Light"/>
              </a:rPr>
              <a:t>494-70-39</a:t>
            </a:r>
            <a:r>
              <a:rPr lang="ru-RU" spc="-20" dirty="0" smtClean="0">
                <a:latin typeface="Calibri Light"/>
                <a:cs typeface="Calibri Light"/>
              </a:rPr>
              <a:t> </a:t>
            </a:r>
            <a:r>
              <a:rPr lang="ru-RU" dirty="0">
                <a:latin typeface="Calibri Light"/>
                <a:cs typeface="Calibri Light"/>
              </a:rPr>
              <a:t>(</a:t>
            </a:r>
            <a:r>
              <a:rPr lang="ru-RU" dirty="0" err="1">
                <a:latin typeface="Calibri Light"/>
                <a:cs typeface="Calibri Light"/>
              </a:rPr>
              <a:t>внутр</a:t>
            </a:r>
            <a:r>
              <a:rPr lang="ru-RU" dirty="0">
                <a:latin typeface="Calibri Light"/>
                <a:cs typeface="Calibri Light"/>
              </a:rPr>
              <a:t>.</a:t>
            </a:r>
            <a:r>
              <a:rPr lang="ru-RU" spc="5" dirty="0">
                <a:latin typeface="Calibri Light"/>
                <a:cs typeface="Calibri Light"/>
              </a:rPr>
              <a:t> </a:t>
            </a:r>
            <a:r>
              <a:rPr lang="ru-RU" dirty="0">
                <a:latin typeface="Calibri Light"/>
                <a:cs typeface="Calibri Light"/>
              </a:rPr>
              <a:t>039)</a:t>
            </a:r>
          </a:p>
          <a:p>
            <a:pPr marL="280670" algn="ctr">
              <a:spcBef>
                <a:spcPts val="25"/>
              </a:spcBef>
            </a:pPr>
            <a:r>
              <a:rPr lang="ru-RU" spc="-5" dirty="0">
                <a:latin typeface="Calibri Light"/>
                <a:cs typeface="Calibri Light"/>
              </a:rPr>
              <a:t>Эл.</a:t>
            </a:r>
            <a:r>
              <a:rPr lang="ru-RU" dirty="0">
                <a:latin typeface="Calibri Light"/>
                <a:cs typeface="Calibri Light"/>
              </a:rPr>
              <a:t> </a:t>
            </a:r>
            <a:r>
              <a:rPr lang="ru-RU" spc="-5" dirty="0">
                <a:latin typeface="Calibri Light"/>
                <a:cs typeface="Calibri Light"/>
              </a:rPr>
              <a:t>почта:</a:t>
            </a:r>
            <a:r>
              <a:rPr lang="ru-RU" spc="10" dirty="0">
                <a:latin typeface="Calibri Light"/>
                <a:cs typeface="Calibri Light"/>
              </a:rPr>
              <a:t> </a:t>
            </a:r>
            <a:r>
              <a:rPr lang="en-US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 Light"/>
                <a:cs typeface="Calibri Light"/>
                <a:hlinkClick r:id="rId2"/>
              </a:rPr>
              <a:t>mo@guap.ru</a:t>
            </a:r>
            <a:endParaRPr lang="en-US" dirty="0">
              <a:latin typeface="Calibri Light"/>
              <a:cs typeface="Calibri Light"/>
            </a:endParaRPr>
          </a:p>
          <a:p>
            <a:pPr marL="280670" algn="ctr">
              <a:lnSpc>
                <a:spcPct val="100000"/>
              </a:lnSpc>
              <a:spcBef>
                <a:spcPts val="25"/>
              </a:spcBef>
            </a:pPr>
            <a:endParaRPr dirty="0">
              <a:latin typeface="Calibri Light"/>
              <a:cs typeface="Calibri Light"/>
            </a:endParaRPr>
          </a:p>
          <a:p>
            <a:pPr marL="280670" marR="687705">
              <a:lnSpc>
                <a:spcPct val="101000"/>
              </a:lnSpc>
            </a:pPr>
            <a:r>
              <a:rPr b="0" dirty="0">
                <a:latin typeface="Calibri Light"/>
                <a:cs typeface="Calibri Light"/>
              </a:rPr>
              <a:t>Начальник отдела </a:t>
            </a:r>
            <a:r>
              <a:rPr b="0" spc="5" dirty="0">
                <a:latin typeface="Calibri Light"/>
                <a:cs typeface="Calibri Light"/>
              </a:rPr>
              <a:t>— </a:t>
            </a:r>
            <a:r>
              <a:rPr lang="ru-RU" b="0" dirty="0" err="1" smtClean="0">
                <a:latin typeface="Calibri Light"/>
                <a:cs typeface="Calibri Light"/>
              </a:rPr>
              <a:t>Латровкина</a:t>
            </a:r>
            <a:r>
              <a:rPr lang="ru-RU" b="0" dirty="0" smtClean="0">
                <a:latin typeface="Calibri Light"/>
                <a:cs typeface="Calibri Light"/>
              </a:rPr>
              <a:t> Валерия Ивановна</a:t>
            </a:r>
          </a:p>
          <a:p>
            <a:pPr marL="280670" marR="687705">
              <a:lnSpc>
                <a:spcPct val="101000"/>
              </a:lnSpc>
            </a:pPr>
            <a:r>
              <a:rPr b="0" dirty="0" err="1" smtClean="0">
                <a:latin typeface="Calibri Light"/>
                <a:cs typeface="Calibri Light"/>
              </a:rPr>
              <a:t>Зам</a:t>
            </a:r>
            <a:r>
              <a:rPr b="0" dirty="0">
                <a:latin typeface="Calibri Light"/>
                <a:cs typeface="Calibri Light"/>
              </a:rPr>
              <a:t>. начальника отдела </a:t>
            </a:r>
            <a:r>
              <a:rPr b="0" spc="5" dirty="0">
                <a:latin typeface="Calibri Light"/>
                <a:cs typeface="Calibri Light"/>
              </a:rPr>
              <a:t>— </a:t>
            </a:r>
            <a:r>
              <a:rPr b="0" dirty="0">
                <a:latin typeface="Calibri Light"/>
                <a:cs typeface="Calibri Light"/>
              </a:rPr>
              <a:t>Бочкарева Татьяна </a:t>
            </a:r>
            <a:r>
              <a:rPr b="0" dirty="0" err="1">
                <a:latin typeface="Calibri Light"/>
                <a:cs typeface="Calibri Light"/>
              </a:rPr>
              <a:t>Ивановна</a:t>
            </a:r>
            <a:r>
              <a:rPr b="0" dirty="0">
                <a:latin typeface="Calibri Light"/>
                <a:cs typeface="Calibri Light"/>
              </a:rPr>
              <a:t> </a:t>
            </a:r>
            <a:r>
              <a:rPr b="0" spc="-215" dirty="0">
                <a:latin typeface="Calibri Light"/>
                <a:cs typeface="Calibri Light"/>
              </a:rPr>
              <a:t> </a:t>
            </a:r>
            <a:r>
              <a:rPr lang="ru-RU" b="0" dirty="0" smtClean="0">
                <a:latin typeface="Calibri Light"/>
                <a:cs typeface="Calibri Light"/>
              </a:rPr>
              <a:t> </a:t>
            </a:r>
            <a:endParaRPr dirty="0">
              <a:latin typeface="Calibri Light"/>
              <a:cs typeface="Calibri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86255" y="6478687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Материальный отдел УБУ и ФК</a:t>
            </a:r>
            <a:endParaRPr 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</TotalTime>
  <Words>1063</Words>
  <Application>Microsoft Office PowerPoint</Application>
  <PresentationFormat>Широкоэкранный</PresentationFormat>
  <Paragraphs>165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Arial-BoldItalicMT</vt:lpstr>
      <vt:lpstr>Calibri</vt:lpstr>
      <vt:lpstr>Calibri Light</vt:lpstr>
      <vt:lpstr>Times New Roman</vt:lpstr>
      <vt:lpstr>Office Theme</vt:lpstr>
      <vt:lpstr>Презентация PowerPoint</vt:lpstr>
      <vt:lpstr>Инвентаризация имущества ГУАП. Цели</vt:lpstr>
      <vt:lpstr>Инвентаризация имущества ГУАП. Цели</vt:lpstr>
      <vt:lpstr>Инвентаризация имущества ГУАП. Цели</vt:lpstr>
      <vt:lpstr>Инвентаризация имущества ГУАП. Этапы</vt:lpstr>
      <vt:lpstr>Ответственность</vt:lpstr>
      <vt:lpstr>Инвентаризация имущества ГУАП. Личный результат МОЛ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dyj</dc:title>
  <dc:creator>Пользователь Windows</dc:creator>
  <cp:lastModifiedBy>Еифмова Татьяна Владимировна, гл.бухг.ГУАП</cp:lastModifiedBy>
  <cp:revision>15</cp:revision>
  <dcterms:created xsi:type="dcterms:W3CDTF">2022-04-18T16:24:45Z</dcterms:created>
  <dcterms:modified xsi:type="dcterms:W3CDTF">2022-04-21T12:02:31Z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2022-04-18T00:00:00Z</vt:filetime>
  </property>
  <property fmtid="{D5CDD505-2E9C-101B-9397-08002B2CF9AE}" pid="5" name="_MarkAsFinal">
    <vt:bool>true</vt:bool>
  </property>
</Properties>
</file>