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4496"/>
    <a:srgbClr val="0159A9"/>
    <a:srgbClr val="764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895" y="420446"/>
            <a:ext cx="8484209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5AA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spc="-5" dirty="0"/>
              <a:t>УБУ</a:t>
            </a:r>
            <a:r>
              <a:rPr dirty="0"/>
              <a:t>и</a:t>
            </a:r>
            <a:r>
              <a:rPr spc="-5" dirty="0"/>
              <a:t>Ф</a:t>
            </a:r>
            <a:r>
              <a:rPr dirty="0"/>
              <a:t>К.</a:t>
            </a:r>
            <a:r>
              <a:rPr spc="-25" dirty="0"/>
              <a:t> </a:t>
            </a:r>
            <a:r>
              <a:rPr spc="5" dirty="0"/>
              <a:t>М</a:t>
            </a:r>
            <a:r>
              <a:rPr spc="-5" dirty="0"/>
              <a:t>атер</a:t>
            </a:r>
            <a:r>
              <a:rPr dirty="0"/>
              <a:t>иал</a:t>
            </a:r>
            <a:r>
              <a:rPr spc="-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-5" dirty="0"/>
              <a:t>отдел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72B6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‹#›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7584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442" y="4794365"/>
            <a:ext cx="929167" cy="2867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72B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E72B6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5AA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spc="-5" dirty="0"/>
              <a:t>УБУ</a:t>
            </a:r>
            <a:r>
              <a:rPr dirty="0"/>
              <a:t>и</a:t>
            </a:r>
            <a:r>
              <a:rPr spc="-5" dirty="0"/>
              <a:t>Ф</a:t>
            </a:r>
            <a:r>
              <a:rPr dirty="0"/>
              <a:t>К.</a:t>
            </a:r>
            <a:r>
              <a:rPr spc="-25" dirty="0"/>
              <a:t> </a:t>
            </a:r>
            <a:r>
              <a:rPr spc="5" dirty="0"/>
              <a:t>М</a:t>
            </a:r>
            <a:r>
              <a:rPr spc="-5" dirty="0"/>
              <a:t>атер</a:t>
            </a:r>
            <a:r>
              <a:rPr dirty="0"/>
              <a:t>иал</a:t>
            </a:r>
            <a:r>
              <a:rPr spc="-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-5" dirty="0"/>
              <a:t>отдел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72B6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‹#›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72B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5AA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spc="-5" dirty="0"/>
              <a:t>УБУ</a:t>
            </a:r>
            <a:r>
              <a:rPr dirty="0"/>
              <a:t>и</a:t>
            </a:r>
            <a:r>
              <a:rPr spc="-5" dirty="0"/>
              <a:t>Ф</a:t>
            </a:r>
            <a:r>
              <a:rPr dirty="0"/>
              <a:t>К.</a:t>
            </a:r>
            <a:r>
              <a:rPr spc="-25" dirty="0"/>
              <a:t> </a:t>
            </a:r>
            <a:r>
              <a:rPr spc="5" dirty="0"/>
              <a:t>М</a:t>
            </a:r>
            <a:r>
              <a:rPr spc="-5" dirty="0"/>
              <a:t>атер</a:t>
            </a:r>
            <a:r>
              <a:rPr dirty="0"/>
              <a:t>иал</a:t>
            </a:r>
            <a:r>
              <a:rPr spc="-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-5" dirty="0"/>
              <a:t>отдел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72B6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‹#›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72B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5AA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spc="-5" dirty="0"/>
              <a:t>УБУ</a:t>
            </a:r>
            <a:r>
              <a:rPr dirty="0"/>
              <a:t>и</a:t>
            </a:r>
            <a:r>
              <a:rPr spc="-5" dirty="0"/>
              <a:t>Ф</a:t>
            </a:r>
            <a:r>
              <a:rPr dirty="0"/>
              <a:t>К.</a:t>
            </a:r>
            <a:r>
              <a:rPr spc="-25" dirty="0"/>
              <a:t> </a:t>
            </a:r>
            <a:r>
              <a:rPr spc="5" dirty="0"/>
              <a:t>М</a:t>
            </a:r>
            <a:r>
              <a:rPr spc="-5" dirty="0"/>
              <a:t>атер</a:t>
            </a:r>
            <a:r>
              <a:rPr dirty="0"/>
              <a:t>иал</a:t>
            </a:r>
            <a:r>
              <a:rPr spc="-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-5" dirty="0"/>
              <a:t>отдел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72B6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‹#›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5AA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spc="-5" dirty="0"/>
              <a:t>УБУ</a:t>
            </a:r>
            <a:r>
              <a:rPr dirty="0"/>
              <a:t>и</a:t>
            </a:r>
            <a:r>
              <a:rPr spc="-5" dirty="0"/>
              <a:t>Ф</a:t>
            </a:r>
            <a:r>
              <a:rPr dirty="0"/>
              <a:t>К.</a:t>
            </a:r>
            <a:r>
              <a:rPr spc="-25" dirty="0"/>
              <a:t> </a:t>
            </a:r>
            <a:r>
              <a:rPr spc="5" dirty="0"/>
              <a:t>М</a:t>
            </a:r>
            <a:r>
              <a:rPr spc="-5" dirty="0"/>
              <a:t>атер</a:t>
            </a:r>
            <a:r>
              <a:rPr dirty="0"/>
              <a:t>иал</a:t>
            </a:r>
            <a:r>
              <a:rPr spc="-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-5" dirty="0"/>
              <a:t>отдел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72B6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‹#›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27584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4442" y="4794365"/>
            <a:ext cx="929167" cy="28678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548378" cy="3741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895" y="420446"/>
            <a:ext cx="3118485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E72B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895" y="885825"/>
            <a:ext cx="6617970" cy="3566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E72B6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56791" y="4881168"/>
            <a:ext cx="1764030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005AA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spc="-5" dirty="0"/>
              <a:t>УБУ</a:t>
            </a:r>
            <a:r>
              <a:rPr dirty="0"/>
              <a:t>и</a:t>
            </a:r>
            <a:r>
              <a:rPr spc="-5" dirty="0"/>
              <a:t>Ф</a:t>
            </a:r>
            <a:r>
              <a:rPr dirty="0"/>
              <a:t>К.</a:t>
            </a:r>
            <a:r>
              <a:rPr spc="-25" dirty="0"/>
              <a:t> </a:t>
            </a:r>
            <a:r>
              <a:rPr spc="5" dirty="0"/>
              <a:t>М</a:t>
            </a:r>
            <a:r>
              <a:rPr spc="-5" dirty="0"/>
              <a:t>атер</a:t>
            </a:r>
            <a:r>
              <a:rPr dirty="0"/>
              <a:t>иал</a:t>
            </a:r>
            <a:r>
              <a:rPr spc="-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-5" dirty="0"/>
              <a:t>отдел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23478" y="4913248"/>
            <a:ext cx="543559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72B6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‹#›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o@guap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66800" y="3663188"/>
            <a:ext cx="6400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Памятка материально-ответственному лицу ГУАП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1800" y="4705350"/>
            <a:ext cx="236219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FFFFFF"/>
                </a:solidFill>
                <a:latin typeface="Calibri"/>
                <a:cs typeface="Calibri"/>
              </a:rPr>
              <a:t>г.Санкт-Петербург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08"/>
            <a:ext cx="9121141" cy="5130642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990600" y="-19050"/>
            <a:ext cx="7543800" cy="3980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spc="-215" dirty="0" smtClean="0">
                <a:solidFill>
                  <a:srgbClr val="FFFFFF"/>
                </a:solidFill>
                <a:latin typeface="Arial"/>
                <a:cs typeface="Arial"/>
              </a:rPr>
              <a:t>Учет имущества ГУАП: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spc="-215" dirty="0" smtClean="0">
                <a:solidFill>
                  <a:srgbClr val="FFFFFF"/>
                </a:solidFill>
                <a:latin typeface="Arial"/>
                <a:cs typeface="Arial"/>
              </a:rPr>
              <a:t> понятие материальной ответственности, принципы работы с материальными ценностями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spc="-2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800" i="1" spc="-21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800" i="1" spc="-21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800" i="1" spc="-21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800" i="1" spc="-21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i="1" spc="-2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800" i="1" dirty="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3379" y="4824328"/>
            <a:ext cx="824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10" dirty="0" smtClean="0">
                <a:solidFill>
                  <a:srgbClr val="FFFFFF"/>
                </a:solidFill>
                <a:latin typeface="Arial"/>
                <a:cs typeface="Arial"/>
              </a:rPr>
              <a:t>2022 г.</a:t>
            </a:r>
            <a:endParaRPr lang="ru-RU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256791" y="4881168"/>
            <a:ext cx="17640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10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895" y="420446"/>
            <a:ext cx="31184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Что</a:t>
            </a:r>
            <a:r>
              <a:rPr spc="-10" dirty="0"/>
              <a:t> </a:t>
            </a:r>
            <a:r>
              <a:rPr dirty="0"/>
              <a:t>с</a:t>
            </a:r>
            <a:r>
              <a:rPr spc="-25" dirty="0"/>
              <a:t> </a:t>
            </a:r>
            <a:r>
              <a:rPr spc="-5" dirty="0"/>
              <a:t>этим </a:t>
            </a:r>
            <a:r>
              <a:rPr spc="-15" dirty="0"/>
              <a:t>делать?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0610" y="963625"/>
            <a:ext cx="727011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0" i="1" spc="-5" dirty="0">
                <a:latin typeface="Calibri Light"/>
                <a:cs typeface="Calibri Light"/>
              </a:rPr>
              <a:t>Право</a:t>
            </a:r>
            <a:r>
              <a:rPr sz="1500" b="0" i="1" spc="10" dirty="0">
                <a:latin typeface="Calibri Light"/>
                <a:cs typeface="Calibri Light"/>
              </a:rPr>
              <a:t> </a:t>
            </a:r>
            <a:r>
              <a:rPr sz="1500" b="0" i="1" spc="-10" dirty="0">
                <a:latin typeface="Calibri Light"/>
                <a:cs typeface="Calibri Light"/>
              </a:rPr>
              <a:t>материально</a:t>
            </a:r>
            <a:r>
              <a:rPr sz="1500" b="0" i="1" spc="2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ответственного</a:t>
            </a:r>
            <a:r>
              <a:rPr sz="1500" b="0" i="1" spc="-2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лица</a:t>
            </a:r>
            <a:r>
              <a:rPr sz="1500" b="0" i="1" spc="1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требовать</a:t>
            </a:r>
            <a:r>
              <a:rPr sz="1500" b="0" i="1" spc="1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свой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экземпляр</a:t>
            </a:r>
            <a:r>
              <a:rPr sz="1500" b="0" i="1" spc="-1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документа,</a:t>
            </a:r>
            <a:endParaRPr sz="15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0" i="1" spc="-5" dirty="0">
                <a:latin typeface="Calibri Light"/>
                <a:cs typeface="Calibri Light"/>
              </a:rPr>
              <a:t>подтверждающего поступление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материальных</a:t>
            </a:r>
            <a:r>
              <a:rPr sz="1500" b="0" i="1" spc="2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ценностей</a:t>
            </a:r>
            <a:r>
              <a:rPr sz="1500" b="0" i="1" dirty="0">
                <a:latin typeface="Calibri Light"/>
                <a:cs typeface="Calibri Light"/>
              </a:rPr>
              <a:t> в</a:t>
            </a:r>
            <a:r>
              <a:rPr sz="1500" b="0" i="1" spc="-1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структурное</a:t>
            </a:r>
            <a:endParaRPr sz="1500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1500" b="0" i="1" spc="-5" dirty="0">
                <a:latin typeface="Calibri Light"/>
                <a:cs typeface="Calibri Light"/>
              </a:rPr>
              <a:t>подразделение.</a:t>
            </a:r>
            <a:r>
              <a:rPr sz="1500" b="0" i="1" spc="-3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Обязанность</a:t>
            </a:r>
            <a:r>
              <a:rPr sz="1500" b="0" i="1" spc="-1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ОМТО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предоставить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материально</a:t>
            </a:r>
            <a:r>
              <a:rPr sz="1500" b="0" i="1" spc="2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ответственному 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лицу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экземпляр</a:t>
            </a:r>
            <a:r>
              <a:rPr sz="1500" b="0" i="1" spc="-1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документа,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подтверждающего поступление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материальных</a:t>
            </a:r>
            <a:r>
              <a:rPr sz="1500" b="0" i="1" spc="2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ценностей </a:t>
            </a:r>
            <a:r>
              <a:rPr sz="1500" b="0" i="1" spc="-325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в</a:t>
            </a:r>
            <a:r>
              <a:rPr sz="1500" b="0" i="1" spc="-2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структурное</a:t>
            </a:r>
            <a:r>
              <a:rPr sz="1500" b="0" i="1" spc="2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подразделение</a:t>
            </a:r>
            <a:endParaRPr sz="1500" dirty="0">
              <a:latin typeface="Calibri Light"/>
              <a:cs typeface="Calibri Ligh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59471"/>
              </p:ext>
            </p:extLst>
          </p:nvPr>
        </p:nvGraphicFramePr>
        <p:xfrm>
          <a:off x="249633" y="2227643"/>
          <a:ext cx="8360968" cy="2524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6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57043568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3166848567"/>
                    </a:ext>
                  </a:extLst>
                </a:gridCol>
              </a:tblGrid>
              <a:tr h="1031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79705" marR="140335" indent="-30480">
                        <a:lnSpc>
                          <a:spcPts val="1000"/>
                        </a:lnSpc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Ос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ов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ые  средства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5425" marR="23495" indent="-195580">
                        <a:lnSpc>
                          <a:spcPts val="1000"/>
                        </a:lnSpc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Материа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ьные  запасы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06680" marR="98425" algn="ctr">
                        <a:lnSpc>
                          <a:spcPts val="1000"/>
                        </a:lnSpc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Основные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средства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сто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мостью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  <a:p>
                      <a:pPr marL="19685" marR="10795" algn="ctr">
                        <a:lnSpc>
                          <a:spcPts val="1000"/>
                        </a:lnSpc>
                      </a:pPr>
                      <a:r>
                        <a:rPr sz="900" b="0" spc="-5" dirty="0" err="1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900" b="0" dirty="0" err="1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10 </a:t>
                      </a:r>
                      <a:r>
                        <a:rPr sz="900" b="0" dirty="0" smtClean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000</a:t>
                      </a:r>
                      <a:r>
                        <a:rPr sz="900" b="0" spc="-25" dirty="0" smtClean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рубл</a:t>
                      </a:r>
                      <a:r>
                        <a:rPr sz="900" b="0" spc="-1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й 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включительно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(з21)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</a:txBody>
                  <a:tcPr marL="0" marR="0" marT="698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Имущество,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marL="42545" marR="35560" indent="63500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полученное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в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льз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ова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ие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marL="277495">
                        <a:lnSpc>
                          <a:spcPts val="985"/>
                        </a:lnSpc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(з01)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8270" marR="119380" indent="-1270" algn="ctr">
                        <a:lnSpc>
                          <a:spcPct val="92700"/>
                        </a:lnSpc>
                      </a:pP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Бланки </a:t>
                      </a:r>
                      <a:r>
                        <a:rPr sz="900" b="0" spc="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строгой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отчет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ости  (з03)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8585" marR="99695" algn="ctr">
                        <a:lnSpc>
                          <a:spcPts val="1000"/>
                        </a:lnSpc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Су</a:t>
                      </a:r>
                      <a:r>
                        <a:rPr sz="900" b="0" spc="-1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ир</a:t>
                      </a:r>
                      <a:r>
                        <a:rPr sz="900" b="0" spc="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я 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продукция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(з07)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marR="22860" algn="ctr">
                        <a:lnSpc>
                          <a:spcPct val="92600"/>
                        </a:lnSpc>
                        <a:spcBef>
                          <a:spcPts val="470"/>
                        </a:spcBef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Материа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ьные  ценности,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выданные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на </a:t>
                      </a:r>
                      <a:r>
                        <a:rPr sz="900" b="0" spc="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транспортные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средства,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взамен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изношенных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(з09)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3030" marR="102870" algn="ctr">
                        <a:lnSpc>
                          <a:spcPts val="1000"/>
                        </a:lnSpc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900" b="0" spc="-1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ецобор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у- 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дование,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marL="635" algn="ctr">
                        <a:lnSpc>
                          <a:spcPts val="935"/>
                        </a:lnSpc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приобретен-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marL="96520" marR="87630" indent="-1270" algn="ctr">
                        <a:lnSpc>
                          <a:spcPts val="1000"/>
                        </a:lnSpc>
                        <a:spcBef>
                          <a:spcPts val="65"/>
                        </a:spcBef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ное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для </a:t>
                      </a:r>
                      <a:r>
                        <a:rPr sz="900" b="0" spc="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900" b="0" spc="-1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лн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ия  НИР (з12)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98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81280" algn="ctr">
                        <a:lnSpc>
                          <a:spcPts val="1040"/>
                        </a:lnSpc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Эксперимен-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  <a:p>
                      <a:pPr marL="132080" marR="122555" indent="62230" algn="ctr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тальные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устройс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тв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  <a:p>
                      <a:pPr marL="278130" algn="ctr">
                        <a:lnSpc>
                          <a:spcPts val="985"/>
                        </a:lnSpc>
                      </a:pP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(з13)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83185" marR="72390" algn="ctr">
                        <a:lnSpc>
                          <a:spcPts val="1000"/>
                        </a:lnSpc>
                      </a:pPr>
                      <a:r>
                        <a:rPr sz="900" b="0" spc="-5" dirty="0" err="1" smtClean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Период</a:t>
                      </a:r>
                      <a:r>
                        <a:rPr sz="900" b="0" dirty="0" err="1" smtClean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900" b="0" spc="-5" dirty="0" err="1" smtClean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че</a:t>
                      </a:r>
                      <a:r>
                        <a:rPr sz="900" b="0" dirty="0" err="1" smtClean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900" b="0" spc="-5" dirty="0" err="1" smtClean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кие</a:t>
                      </a:r>
                      <a:r>
                        <a:rPr sz="900" b="0" spc="-5" dirty="0" smtClean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издания </a:t>
                      </a:r>
                      <a:r>
                        <a:rPr sz="900" b="0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005AAA"/>
                          </a:solidFill>
                          <a:latin typeface="Calibri Light"/>
                          <a:cs typeface="Calibri Light"/>
                        </a:rPr>
                        <a:t>(з23)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05">
                <a:tc gridSpan="10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100" b="0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Что</a:t>
                      </a:r>
                      <a:r>
                        <a:rPr sz="2100" b="0" spc="-35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100" b="0" spc="-5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требовать?</a:t>
                      </a:r>
                      <a:endParaRPr sz="2100">
                        <a:latin typeface="Calibri Light"/>
                        <a:cs typeface="Calibri Light"/>
                      </a:endParaRPr>
                    </a:p>
                  </a:txBody>
                  <a:tcPr marL="0" marR="0" marT="2413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8430" marR="83820" indent="-45720">
                        <a:lnSpc>
                          <a:spcPts val="1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требова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е- 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накладная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8430" marR="84455" indent="-45720">
                        <a:lnSpc>
                          <a:spcPts val="1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требова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е- 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накладная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8430" marR="83820" indent="-45720">
                        <a:lnSpc>
                          <a:spcPts val="1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требова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900" b="0" spc="5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- 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накладная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8430" marR="83820" indent="-45720">
                        <a:lnSpc>
                          <a:spcPts val="1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требова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е- 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накладная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9065" marR="83820" indent="-45720">
                        <a:lnSpc>
                          <a:spcPts val="1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требова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900" b="0" spc="5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- 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накладная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9065" marR="83820" indent="-45720">
                        <a:lnSpc>
                          <a:spcPts val="1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требова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е- 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накладная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270" algn="ctr">
                        <a:lnSpc>
                          <a:spcPct val="926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акт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о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списании </a:t>
                      </a:r>
                      <a:r>
                        <a:rPr sz="900" b="0" spc="-19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материальных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запасов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5" dirty="0">
                          <a:latin typeface="Calibri Light"/>
                          <a:cs typeface="Calibri Light"/>
                        </a:rPr>
                        <a:t>(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ри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30" dirty="0"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й 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отдел)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marR="37465" indent="-635" algn="ctr">
                        <a:lnSpc>
                          <a:spcPct val="92600"/>
                        </a:lnSpc>
                        <a:spcBef>
                          <a:spcPts val="34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ведомость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выдачи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териа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льных 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ценностей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  <a:p>
                      <a:pPr marL="99695" marR="90805" indent="62230" algn="ctr">
                        <a:lnSpc>
                          <a:spcPts val="1000"/>
                        </a:lnSpc>
                        <a:spcBef>
                          <a:spcPts val="20"/>
                        </a:spcBef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на нужды </a:t>
                      </a:r>
                      <a:r>
                        <a:rPr sz="9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реж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де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ия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</a:txBody>
                  <a:tcPr marL="0" marR="0" marT="4381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marR="37465" indent="-635" algn="ctr">
                        <a:lnSpc>
                          <a:spcPct val="92600"/>
                        </a:lnSpc>
                        <a:spcBef>
                          <a:spcPts val="34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ведомость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выдачи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териа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льных 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ценностей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  <a:p>
                      <a:pPr marL="99695" marR="90805" indent="62230" algn="ctr">
                        <a:lnSpc>
                          <a:spcPts val="1000"/>
                        </a:lnSpc>
                        <a:spcBef>
                          <a:spcPts val="20"/>
                        </a:spcBef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на нужды </a:t>
                      </a:r>
                      <a:r>
                        <a:rPr sz="9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реж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де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ия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</a:txBody>
                  <a:tcPr marL="0" marR="0" marT="43815" marB="0">
                    <a:lnL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39700" marR="83185" indent="-45720">
                        <a:lnSpc>
                          <a:spcPts val="1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требова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е- 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накладная</a:t>
                      </a:r>
                      <a:endParaRPr sz="900" dirty="0">
                        <a:latin typeface="Calibri Light"/>
                        <a:cs typeface="Calibri Ligh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r>
              <a:rPr lang="ru-RU"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pc="-5" dirty="0"/>
              <a:t>УБУ</a:t>
            </a:r>
            <a:r>
              <a:rPr dirty="0"/>
              <a:t>и</a:t>
            </a:r>
            <a:r>
              <a:rPr spc="-5" dirty="0"/>
              <a:t>Ф</a:t>
            </a:r>
            <a:r>
              <a:rPr dirty="0"/>
              <a:t>К.</a:t>
            </a:r>
            <a:r>
              <a:rPr spc="-25" dirty="0"/>
              <a:t> </a:t>
            </a:r>
            <a:r>
              <a:rPr spc="5" dirty="0"/>
              <a:t>М</a:t>
            </a:r>
            <a:r>
              <a:rPr spc="-5" dirty="0"/>
              <a:t>атер</a:t>
            </a:r>
            <a:r>
              <a:rPr dirty="0"/>
              <a:t>иал</a:t>
            </a:r>
            <a:r>
              <a:rPr spc="-5" dirty="0"/>
              <a:t>ь</a:t>
            </a:r>
            <a:r>
              <a:rPr dirty="0"/>
              <a:t>ный</a:t>
            </a:r>
            <a:r>
              <a:rPr spc="-45" dirty="0"/>
              <a:t> </a:t>
            </a:r>
            <a:r>
              <a:rPr spc="-5" dirty="0"/>
              <a:t>отдел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11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1582"/>
              </p:ext>
            </p:extLst>
          </p:nvPr>
        </p:nvGraphicFramePr>
        <p:xfrm>
          <a:off x="381000" y="434593"/>
          <a:ext cx="8458201" cy="4395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313">
                  <a:extLst>
                    <a:ext uri="{9D8B030D-6E8A-4147-A177-3AD203B41FA5}">
                      <a16:colId xmlns:a16="http://schemas.microsoft.com/office/drawing/2014/main" val="1905592411"/>
                    </a:ext>
                  </a:extLst>
                </a:gridCol>
                <a:gridCol w="861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20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8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46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226695" marR="196215" indent="-22860">
                        <a:lnSpc>
                          <a:spcPts val="700"/>
                        </a:lnSpc>
                        <a:spcBef>
                          <a:spcPts val="565"/>
                        </a:spcBef>
                      </a:pP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сн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ов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 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средства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63525" marR="106045" indent="-151130">
                        <a:lnSpc>
                          <a:spcPts val="700"/>
                        </a:lnSpc>
                        <a:spcBef>
                          <a:spcPts val="565"/>
                        </a:spcBef>
                      </a:pP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ат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ери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ал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 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запасы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 marR="163830" indent="-635" algn="ctr">
                        <a:lnSpc>
                          <a:spcPts val="700"/>
                        </a:lnSpc>
                        <a:spcBef>
                          <a:spcPts val="315"/>
                        </a:spcBef>
                      </a:pP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Основные 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средства 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с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то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мо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ю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26034" marR="18415" indent="635" algn="ctr">
                        <a:lnSpc>
                          <a:spcPts val="700"/>
                        </a:lnSpc>
                        <a:spcBef>
                          <a:spcPts val="5"/>
                        </a:spcBef>
                      </a:pPr>
                      <a:r>
                        <a:rPr sz="700" b="0" spc="-5" dirty="0" err="1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до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ru-RU" sz="700" b="0" spc="-10" dirty="0" smtClean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10 </a:t>
                      </a:r>
                      <a:r>
                        <a:rPr sz="700" b="0" spc="-10" dirty="0" smtClean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000</a:t>
                      </a:r>
                      <a:r>
                        <a:rPr sz="700" b="0" spc="-5" dirty="0" smtClean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рублей 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включительно</a:t>
                      </a:r>
                      <a:r>
                        <a:rPr sz="700" b="0" spc="-2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(з21)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4000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 dirty="0">
                        <a:latin typeface="Times New Roman"/>
                        <a:cs typeface="Times New Roman"/>
                      </a:endParaRPr>
                    </a:p>
                    <a:p>
                      <a:pPr marL="170815" marR="162560" indent="635" algn="ctr">
                        <a:lnSpc>
                          <a:spcPts val="700"/>
                        </a:lnSpc>
                      </a:pP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Им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щ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ес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тво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,  п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ол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ученн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630"/>
                        </a:lnSpc>
                      </a:pP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пользование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905" algn="ctr">
                        <a:lnSpc>
                          <a:spcPts val="775"/>
                        </a:lnSpc>
                      </a:pP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(з01)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6995" marR="78105" indent="17780">
                        <a:lnSpc>
                          <a:spcPts val="700"/>
                        </a:lnSpc>
                        <a:spcBef>
                          <a:spcPts val="565"/>
                        </a:spcBef>
                      </a:pP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Бланки строгой </a:t>
                      </a:r>
                      <a:r>
                        <a:rPr sz="700" b="0" spc="-14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отчетности</a:t>
                      </a:r>
                      <a:r>
                        <a:rPr sz="700" b="0" spc="-2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(з03)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3345" marR="83820" indent="78740">
                        <a:lnSpc>
                          <a:spcPts val="700"/>
                        </a:lnSpc>
                        <a:spcBef>
                          <a:spcPts val="565"/>
                        </a:spcBef>
                      </a:pP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Сувенирная 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продукция</a:t>
                      </a:r>
                      <a:r>
                        <a:rPr sz="700" b="0" spc="-3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(з07)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Материальные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131445" marR="122555" algn="ctr">
                        <a:lnSpc>
                          <a:spcPct val="83600"/>
                        </a:lnSpc>
                        <a:spcBef>
                          <a:spcPts val="65"/>
                        </a:spcBef>
                      </a:pP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ценности, 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выданные на 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нсп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57150" marR="46990" indent="-2540" algn="ctr">
                        <a:lnSpc>
                          <a:spcPct val="82900"/>
                        </a:lnSpc>
                      </a:pP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средства,</a:t>
                      </a:r>
                      <a:r>
                        <a:rPr sz="7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взамен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изношенных</a:t>
                      </a:r>
                      <a:r>
                        <a:rPr sz="700" b="0" spc="-2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(з09)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525"/>
                        </a:spcBef>
                      </a:pP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Спецоборудование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79375" marR="71755" algn="ctr">
                        <a:lnSpc>
                          <a:spcPct val="83800"/>
                        </a:lnSpc>
                        <a:spcBef>
                          <a:spcPts val="65"/>
                        </a:spcBef>
                      </a:pP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7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при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обр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енн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  д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я</a:t>
                      </a:r>
                      <a:r>
                        <a:rPr sz="700" b="0" spc="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ол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нения 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НИР</a:t>
                      </a:r>
                      <a:r>
                        <a:rPr sz="7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(з12)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666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525"/>
                        </a:spcBef>
                      </a:pP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666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71120" marR="62230" algn="ctr">
                        <a:lnSpc>
                          <a:spcPts val="700"/>
                        </a:lnSpc>
                      </a:pP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Эксперимен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таль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- 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ные устройства 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(з13)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37795" marR="90170" indent="-38100">
                        <a:lnSpc>
                          <a:spcPts val="700"/>
                        </a:lnSpc>
                        <a:spcBef>
                          <a:spcPts val="565"/>
                        </a:spcBef>
                      </a:pP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Пери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дичес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ие  </a:t>
                      </a:r>
                      <a:r>
                        <a:rPr sz="7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издания</a:t>
                      </a:r>
                      <a:r>
                        <a:rPr sz="700" b="0" spc="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(з23)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42875" marR="136525" indent="2540" algn="ctr">
                        <a:lnSpc>
                          <a:spcPts val="70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Нанести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ин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рный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номер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71120" marR="65405" indent="43815">
                        <a:lnSpc>
                          <a:spcPts val="700"/>
                        </a:lnSpc>
                        <a:spcBef>
                          <a:spcPts val="600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Зафиксировать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оло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ение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(использования)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90805" marR="82550" algn="ctr">
                        <a:lnSpc>
                          <a:spcPts val="700"/>
                        </a:lnSpc>
                        <a:spcBef>
                          <a:spcPts val="605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пользование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работнику,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29845" marR="21590" indent="33020">
                        <a:lnSpc>
                          <a:spcPts val="70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зарегистрировать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в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оотв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ющ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ем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62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журнале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под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R="15240" algn="ctr">
                        <a:lnSpc>
                          <a:spcPts val="77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подпись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62230" marR="54610" indent="2540" algn="ctr">
                        <a:lnSpc>
                          <a:spcPct val="83400"/>
                        </a:lnSpc>
                        <a:spcBef>
                          <a:spcPts val="595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Ремонтировать,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обслуживать,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восстанавливать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(реконструкция,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модернизация,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достройка,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ообор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ова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ни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)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Комплектующие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24130" marR="29845" indent="11430" algn="ctr">
                        <a:lnSpc>
                          <a:spcPct val="83400"/>
                        </a:lnSpc>
                        <a:spcBef>
                          <a:spcPts val="65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вычислительной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технике или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иному </a:t>
                      </a:r>
                      <a:r>
                        <a:rPr sz="700" b="0" spc="-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оборудованию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установить,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собрать</a:t>
                      </a:r>
                      <a:r>
                        <a:rPr sz="7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из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комплектующих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основное</a:t>
                      </a:r>
                      <a:r>
                        <a:rPr sz="7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средство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00330" marR="92710" indent="635" algn="ctr">
                        <a:lnSpc>
                          <a:spcPct val="83400"/>
                        </a:lnSpc>
                        <a:spcBef>
                          <a:spcPts val="595"/>
                        </a:spcBef>
                      </a:pP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Использовать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по мере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не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обхо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ди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(х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.</a:t>
                      </a:r>
                      <a:r>
                        <a:rPr sz="700" b="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ре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акт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,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медикаменты,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ГСМ 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пр.)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09855" marR="101600" indent="-1270" algn="ctr">
                        <a:lnSpc>
                          <a:spcPct val="83400"/>
                        </a:lnSpc>
                        <a:spcBef>
                          <a:spcPts val="595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ьз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ова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7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в 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работах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по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заявкам,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заказ- </a:t>
                      </a:r>
                      <a:r>
                        <a:rPr sz="700" b="0" spc="-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нарядам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42545" marR="33020" algn="ctr">
                        <a:lnSpc>
                          <a:spcPct val="83300"/>
                        </a:lnSpc>
                        <a:spcBef>
                          <a:spcPts val="595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Мяг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й</a:t>
                      </a:r>
                      <a:r>
                        <a:rPr sz="70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ин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ен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та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,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спец.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одежду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выдать,</a:t>
                      </a:r>
                      <a:r>
                        <a:rPr sz="700" b="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посудой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пользоваться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71755" marR="65405" indent="43815">
                        <a:lnSpc>
                          <a:spcPts val="700"/>
                        </a:lnSpc>
                        <a:spcBef>
                          <a:spcPts val="409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Зафиксировать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оло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ение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(использования)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91440" marR="82550" algn="ctr">
                        <a:lnSpc>
                          <a:spcPts val="700"/>
                        </a:lnSpc>
                        <a:spcBef>
                          <a:spcPts val="600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 </a:t>
                      </a:r>
                      <a:r>
                        <a:rPr sz="700" b="0" spc="-10" dirty="0" err="1">
                          <a:latin typeface="Calibri Light"/>
                          <a:cs typeface="Calibri Light"/>
                        </a:rPr>
                        <a:t>пользование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 err="1" smtClean="0">
                          <a:latin typeface="Calibri Light"/>
                          <a:cs typeface="Calibri Light"/>
                        </a:rPr>
                        <a:t>работнику</a:t>
                      </a: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 –</a:t>
                      </a:r>
                    </a:p>
                    <a:p>
                      <a:pPr marL="31115" marR="20955" indent="33020" algn="ctr">
                        <a:lnSpc>
                          <a:spcPts val="700"/>
                        </a:lnSpc>
                      </a:pP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зарегистрировать</a:t>
                      </a:r>
                    </a:p>
                    <a:p>
                      <a:pPr marL="31115" marR="20955" indent="33020" algn="ctr">
                        <a:lnSpc>
                          <a:spcPts val="700"/>
                        </a:lnSpc>
                      </a:pP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в Карточке (книге) учета выдачи имущества в пользование (ф.0504206) </a:t>
                      </a:r>
                    </a:p>
                    <a:p>
                      <a:pPr marL="62230" marR="55244" indent="3175" algn="ctr">
                        <a:lnSpc>
                          <a:spcPct val="83300"/>
                        </a:lnSpc>
                        <a:spcBef>
                          <a:spcPts val="600"/>
                        </a:spcBef>
                      </a:pPr>
                      <a:r>
                        <a:rPr sz="700" b="0" spc="-5" dirty="0" err="1" smtClean="0">
                          <a:latin typeface="Calibri Light"/>
                          <a:cs typeface="Calibri Light"/>
                        </a:rPr>
                        <a:t>Ремонтировать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обслуживать,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восстанавливать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(реконструкция,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модернизация,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достройка,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ообор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ова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ние)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71755" marR="64769" indent="43815">
                        <a:lnSpc>
                          <a:spcPts val="700"/>
                        </a:lnSpc>
                        <a:spcBef>
                          <a:spcPts val="515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Зафиксировать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оло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ение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(использования)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91440" marR="82550" algn="ctr">
                        <a:lnSpc>
                          <a:spcPts val="700"/>
                        </a:lnSpc>
                        <a:spcBef>
                          <a:spcPts val="600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 </a:t>
                      </a:r>
                      <a:r>
                        <a:rPr sz="700" b="0" spc="-10" dirty="0" err="1">
                          <a:latin typeface="Calibri Light"/>
                          <a:cs typeface="Calibri Light"/>
                        </a:rPr>
                        <a:t>пользование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 err="1" smtClean="0">
                          <a:latin typeface="Calibri Light"/>
                          <a:cs typeface="Calibri Light"/>
                        </a:rPr>
                        <a:t>работнику</a:t>
                      </a: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 –</a:t>
                      </a:r>
                    </a:p>
                    <a:p>
                      <a:pPr marL="31115" marR="20955" indent="33020" algn="ctr">
                        <a:lnSpc>
                          <a:spcPts val="700"/>
                        </a:lnSpc>
                      </a:pP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зарегистрировать</a:t>
                      </a:r>
                    </a:p>
                    <a:p>
                      <a:pPr marL="31115" marR="20955" indent="33020" algn="ctr">
                        <a:lnSpc>
                          <a:spcPts val="700"/>
                        </a:lnSpc>
                      </a:pP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в Карточке (книге) учета выдачи имущества в пользование (ф.0504206) </a:t>
                      </a:r>
                    </a:p>
                    <a:p>
                      <a:pPr marL="57785" marR="48260" indent="1270" algn="ctr">
                        <a:lnSpc>
                          <a:spcPct val="83400"/>
                        </a:lnSpc>
                        <a:spcBef>
                          <a:spcPts val="595"/>
                        </a:spcBef>
                      </a:pPr>
                      <a:r>
                        <a:rPr sz="700" b="0" spc="-5" dirty="0" err="1" smtClean="0">
                          <a:latin typeface="Calibri Light"/>
                          <a:cs typeface="Calibri Light"/>
                        </a:rPr>
                        <a:t>Ремонтировать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обслуживать,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восстанавливать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(реконструкция,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модернизация,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достройка,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дооборудование) </a:t>
                      </a:r>
                      <a:r>
                        <a:rPr sz="700" b="0" spc="-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зависимости</a:t>
                      </a:r>
                      <a:r>
                        <a:rPr sz="7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от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ус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лов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ий</a:t>
                      </a:r>
                      <a:r>
                        <a:rPr sz="7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ово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ра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32384" marR="24130" indent="1905" algn="ctr">
                        <a:lnSpc>
                          <a:spcPts val="70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Зафиксировать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учение/</a:t>
                      </a:r>
                      <a:r>
                        <a:rPr sz="7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чу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 книге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учета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770"/>
                        </a:lnSpc>
                        <a:spcBef>
                          <a:spcPts val="459"/>
                        </a:spcBef>
                      </a:pP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700" b="0" spc="-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по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назначению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60655" marR="151765" indent="635" algn="ctr">
                        <a:lnSpc>
                          <a:spcPct val="8330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Наградить,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ри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700" b="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по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ведомости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вручения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71755" marR="64769" indent="43815" algn="ctr">
                        <a:lnSpc>
                          <a:spcPts val="70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Зафиксировать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оло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ение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(использования)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91440" marR="81915" algn="ctr">
                        <a:lnSpc>
                          <a:spcPts val="700"/>
                        </a:lnSpc>
                        <a:spcBef>
                          <a:spcPts val="600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 </a:t>
                      </a:r>
                      <a:r>
                        <a:rPr sz="700" b="0" spc="-10" dirty="0" err="1">
                          <a:latin typeface="Calibri Light"/>
                          <a:cs typeface="Calibri Light"/>
                        </a:rPr>
                        <a:t>пользование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 err="1" smtClean="0">
                          <a:latin typeface="Calibri Light"/>
                          <a:cs typeface="Calibri Light"/>
                        </a:rPr>
                        <a:t>работнику</a:t>
                      </a: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 -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31115" marR="20955" indent="33020" algn="ctr">
                        <a:lnSpc>
                          <a:spcPts val="700"/>
                        </a:lnSpc>
                      </a:pP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з</a:t>
                      </a:r>
                      <a:r>
                        <a:rPr sz="700" b="0" spc="-5" dirty="0" err="1" smtClean="0">
                          <a:latin typeface="Calibri Light"/>
                          <a:cs typeface="Calibri Light"/>
                        </a:rPr>
                        <a:t>арегистрировать</a:t>
                      </a:r>
                      <a:endParaRPr lang="ru-RU" sz="700" b="0" spc="-5" dirty="0" smtClean="0">
                        <a:latin typeface="Calibri Light"/>
                        <a:cs typeface="Calibri Light"/>
                      </a:endParaRPr>
                    </a:p>
                    <a:p>
                      <a:pPr marL="31115" marR="20955" indent="33020" algn="ctr">
                        <a:lnSpc>
                          <a:spcPts val="700"/>
                        </a:lnSpc>
                      </a:pP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в Карточке (книге) учета выдачи имущества в пользование (ф.0504206) </a:t>
                      </a:r>
                    </a:p>
                    <a:p>
                      <a:pPr marL="31115" marR="20955" indent="33020" algn="ctr">
                        <a:lnSpc>
                          <a:spcPts val="700"/>
                        </a:lnSpc>
                      </a:pPr>
                      <a:r>
                        <a:rPr sz="700" b="0" spc="-5" dirty="0" smtClean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 smtClean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ru-RU" sz="700" b="0" dirty="0" smtClean="0">
                          <a:latin typeface="Calibri Light"/>
                          <a:cs typeface="Calibri Light"/>
                        </a:rPr>
                        <a:t> 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72390" marR="64769" indent="43815">
                        <a:lnSpc>
                          <a:spcPts val="70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Зафиксировать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оло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ение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(использования)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92075" marR="81915" algn="ctr">
                        <a:lnSpc>
                          <a:spcPts val="700"/>
                        </a:lnSpc>
                        <a:spcBef>
                          <a:spcPts val="600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 </a:t>
                      </a:r>
                      <a:r>
                        <a:rPr sz="700" b="0" spc="-10" dirty="0" err="1">
                          <a:latin typeface="Calibri Light"/>
                          <a:cs typeface="Calibri Light"/>
                        </a:rPr>
                        <a:t>пользование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 err="1" smtClean="0">
                          <a:latin typeface="Calibri Light"/>
                          <a:cs typeface="Calibri Light"/>
                        </a:rPr>
                        <a:t>работнику</a:t>
                      </a: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 -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31115" marR="20955" indent="33020" algn="ctr">
                        <a:lnSpc>
                          <a:spcPts val="700"/>
                        </a:lnSpc>
                      </a:pP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зарегистрировать</a:t>
                      </a:r>
                    </a:p>
                    <a:p>
                      <a:pPr marL="31115" marR="20955" indent="33020" algn="ctr">
                        <a:lnSpc>
                          <a:spcPts val="700"/>
                        </a:lnSpc>
                      </a:pPr>
                      <a:r>
                        <a:rPr lang="ru-RU" sz="700" b="0" spc="-5" dirty="0" smtClean="0">
                          <a:latin typeface="Calibri Light"/>
                          <a:cs typeface="Calibri Light"/>
                        </a:rPr>
                        <a:t>в Карточке (книге) учета выдачи имущества в пользование (ф.0504206) </a:t>
                      </a: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20">
                <a:tc gridSpan="11">
                  <a:txBody>
                    <a:bodyPr/>
                    <a:lstStyle/>
                    <a:p>
                      <a:pPr marL="1270" algn="ctr">
                        <a:lnSpc>
                          <a:spcPts val="850"/>
                        </a:lnSpc>
                      </a:pP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б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800" b="0" spc="-1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800" b="0" spc="-15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800" b="0" spc="-10" dirty="0">
                          <a:latin typeface="Calibri Light"/>
                          <a:cs typeface="Calibri Light"/>
                        </a:rPr>
                        <a:t>чи</a:t>
                      </a:r>
                      <a:r>
                        <a:rPr sz="800" b="0" spc="-1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8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5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ох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800" b="0" spc="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800" b="0" spc="-10" dirty="0">
                          <a:latin typeface="Calibri Light"/>
                          <a:cs typeface="Calibri Light"/>
                        </a:rPr>
                        <a:t>нн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spc="-1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ть</a:t>
                      </a:r>
                      <a:endParaRPr sz="8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20">
                <a:tc gridSpan="11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Передать</a:t>
                      </a:r>
                      <a:r>
                        <a:rPr sz="8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иному материально</a:t>
                      </a:r>
                      <a:r>
                        <a:rPr sz="8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ответственному</a:t>
                      </a:r>
                      <a:r>
                        <a:rPr sz="8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лицу</a:t>
                      </a:r>
                      <a:r>
                        <a:rPr sz="8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случае</a:t>
                      </a:r>
                      <a:r>
                        <a:rPr sz="8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такой</a:t>
                      </a:r>
                      <a:r>
                        <a:rPr sz="8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необходимости</a:t>
                      </a:r>
                      <a:r>
                        <a:rPr sz="8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или</a:t>
                      </a:r>
                      <a:r>
                        <a:rPr sz="8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распоряжения</a:t>
                      </a:r>
                      <a:r>
                        <a:rPr sz="8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руководителя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20">
                <a:tc gridSpan="11"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sz="800" b="0" spc="-10" dirty="0">
                          <a:latin typeface="Calibri Light"/>
                          <a:cs typeface="Calibri Light"/>
                        </a:rPr>
                        <a:t>Инвентаризировать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64">
                <a:tc gridSpan="11">
                  <a:txBody>
                    <a:bodyPr/>
                    <a:lstStyle/>
                    <a:p>
                      <a:pPr marL="635" algn="ctr">
                        <a:lnSpc>
                          <a:spcPts val="850"/>
                        </a:lnSpc>
                      </a:pP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Списать</a:t>
                      </a:r>
                      <a:endParaRPr sz="8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Передать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утилизацию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1915" marR="74930" indent="-635" algn="ctr">
                        <a:lnSpc>
                          <a:spcPct val="83200"/>
                        </a:lnSpc>
                        <a:spcBef>
                          <a:spcPts val="520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кта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ц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ю</a:t>
                      </a:r>
                      <a:r>
                        <a:rPr sz="70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к 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вычислительной </a:t>
                      </a:r>
                      <a:r>
                        <a:rPr sz="700" b="0" spc="-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технике и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иному </a:t>
                      </a:r>
                      <a:r>
                        <a:rPr sz="700" b="0" spc="-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оборудованию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передать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635" algn="ctr">
                        <a:lnSpc>
                          <a:spcPts val="69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утилизацию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Передать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утилизацию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38430" marR="130810" algn="ctr">
                        <a:lnSpc>
                          <a:spcPct val="83300"/>
                        </a:lnSpc>
                        <a:spcBef>
                          <a:spcPts val="415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Вернуть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об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енни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ку  по условиям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договора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5410" marR="96520" indent="1270" algn="ctr">
                        <a:lnSpc>
                          <a:spcPct val="83300"/>
                        </a:lnSpc>
                        <a:spcBef>
                          <a:spcPts val="520"/>
                        </a:spcBef>
                      </a:pP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Испорченные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бла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й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отчетности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уничтожить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62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присутствии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комиссии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Передать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утилизацию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605"/>
                        </a:lnSpc>
                      </a:pP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ну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700" b="0" spc="-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за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аз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,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2540" algn="ctr">
                        <a:lnSpc>
                          <a:spcPts val="69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списать,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1270" algn="ctr">
                        <a:lnSpc>
                          <a:spcPts val="70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оприходовать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23495" marR="13335" algn="ctr">
                        <a:lnSpc>
                          <a:spcPts val="700"/>
                        </a:lnSpc>
                        <a:spcBef>
                          <a:spcPts val="75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балансовый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учет </a:t>
                      </a:r>
                      <a:r>
                        <a:rPr sz="700" b="0" spc="-1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зависимости</a:t>
                      </a:r>
                      <a:r>
                        <a:rPr sz="700" b="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от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условий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договора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48895" marR="39370" algn="ctr">
                        <a:lnSpc>
                          <a:spcPts val="700"/>
                        </a:lnSpc>
                        <a:spcBef>
                          <a:spcPts val="600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спи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ния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,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передать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1270" algn="ctr">
                        <a:lnSpc>
                          <a:spcPts val="63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утилизацию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05"/>
                        </a:lnSpc>
                      </a:pP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ну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700" b="0" spc="-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за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аз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,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2540" algn="ctr">
                        <a:lnSpc>
                          <a:spcPts val="69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списать,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1905" algn="ctr">
                        <a:lnSpc>
                          <a:spcPts val="70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оприходовать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23495" marR="13335" algn="ctr">
                        <a:lnSpc>
                          <a:spcPts val="700"/>
                        </a:lnSpc>
                        <a:spcBef>
                          <a:spcPts val="75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балансовый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учет </a:t>
                      </a:r>
                      <a:r>
                        <a:rPr sz="700" b="0" spc="-1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зависимости</a:t>
                      </a:r>
                      <a:r>
                        <a:rPr sz="700" b="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от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условий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договора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49530" marR="39370" algn="ctr">
                        <a:lnSpc>
                          <a:spcPts val="700"/>
                        </a:lnSpc>
                        <a:spcBef>
                          <a:spcPts val="600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спи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ния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,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передать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1905" algn="ctr">
                        <a:lnSpc>
                          <a:spcPts val="63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утилизацию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77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Передать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905" algn="ctr">
                        <a:lnSpc>
                          <a:spcPts val="77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утилизацию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0841" y="255523"/>
            <a:ext cx="107251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E72B6F"/>
                </a:solidFill>
                <a:latin typeface="Calibri"/>
                <a:cs typeface="Calibri"/>
              </a:rPr>
              <a:t>Что с</a:t>
            </a:r>
            <a:r>
              <a:rPr sz="1000" b="1" spc="-15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72B6F"/>
                </a:solidFill>
                <a:latin typeface="Calibri"/>
                <a:cs typeface="Calibri"/>
              </a:rPr>
              <a:t>этим</a:t>
            </a:r>
            <a:r>
              <a:rPr sz="1000" b="1" spc="-15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72B6F"/>
                </a:solidFill>
                <a:latin typeface="Calibri"/>
                <a:cs typeface="Calibri"/>
              </a:rPr>
              <a:t>делать?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256791" y="4881168"/>
            <a:ext cx="17640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12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  <p:sp>
        <p:nvSpPr>
          <p:cNvPr id="4" name="object 4"/>
          <p:cNvSpPr txBox="1"/>
          <p:nvPr/>
        </p:nvSpPr>
        <p:spPr>
          <a:xfrm>
            <a:off x="329895" y="437514"/>
            <a:ext cx="111887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00" b="1" dirty="0" smtClean="0">
                <a:solidFill>
                  <a:srgbClr val="E72B6F"/>
                </a:solidFill>
                <a:latin typeface="Calibri"/>
                <a:cs typeface="Calibri"/>
              </a:rPr>
              <a:t>Когда списывать</a:t>
            </a:r>
            <a:r>
              <a:rPr sz="1000" b="1" dirty="0" smtClean="0">
                <a:solidFill>
                  <a:srgbClr val="E72B6F"/>
                </a:solidFill>
                <a:latin typeface="Calibri"/>
                <a:cs typeface="Calibri"/>
              </a:rPr>
              <a:t>?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30039"/>
              </p:ext>
            </p:extLst>
          </p:nvPr>
        </p:nvGraphicFramePr>
        <p:xfrm>
          <a:off x="249631" y="687386"/>
          <a:ext cx="8589569" cy="4017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5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7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57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7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26695" marR="193040" indent="-26034">
                        <a:lnSpc>
                          <a:spcPct val="72700"/>
                        </a:lnSpc>
                        <a:spcBef>
                          <a:spcPts val="600"/>
                        </a:spcBef>
                      </a:pP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ые 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средства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3375" marR="153670" indent="-173990">
                        <a:lnSpc>
                          <a:spcPct val="72700"/>
                        </a:lnSpc>
                        <a:spcBef>
                          <a:spcPts val="600"/>
                        </a:spcBef>
                      </a:pP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тер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иа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льн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ые 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запасы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 marR="172720" algn="ctr">
                        <a:lnSpc>
                          <a:spcPct val="72500"/>
                        </a:lnSpc>
                        <a:spcBef>
                          <a:spcPts val="125"/>
                        </a:spcBef>
                      </a:pP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ые 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средства</a:t>
                      </a:r>
                      <a:endParaRPr sz="8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570"/>
                        </a:lnSpc>
                      </a:pP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ои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мость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ю</a:t>
                      </a:r>
                      <a:r>
                        <a:rPr sz="800" b="0" spc="-4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до</a:t>
                      </a:r>
                      <a:endParaRPr sz="800" dirty="0">
                        <a:latin typeface="Calibri Light"/>
                        <a:cs typeface="Calibri Light"/>
                      </a:endParaRPr>
                    </a:p>
                    <a:p>
                      <a:pPr marL="90805" marR="84455" indent="1270" algn="ctr">
                        <a:lnSpc>
                          <a:spcPct val="72500"/>
                        </a:lnSpc>
                        <a:spcBef>
                          <a:spcPts val="135"/>
                        </a:spcBef>
                      </a:pPr>
                      <a:r>
                        <a:rPr lang="ru-RU" sz="800" b="0" dirty="0" smtClean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10 </a:t>
                      </a:r>
                      <a:r>
                        <a:rPr sz="800" b="0" dirty="0" smtClean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000</a:t>
                      </a:r>
                      <a:r>
                        <a:rPr sz="800" b="0" spc="-40" dirty="0" smtClean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бл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ей  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ю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чи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те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ьн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  (з21)</a:t>
                      </a:r>
                      <a:endParaRPr sz="800" dirty="0">
                        <a:latin typeface="Calibri Light"/>
                        <a:cs typeface="Calibri Light"/>
                      </a:endParaRPr>
                    </a:p>
                  </a:txBody>
                  <a:tcPr marL="0" marR="0" marT="158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225" marR="15240" indent="635" algn="ctr">
                        <a:lnSpc>
                          <a:spcPct val="72900"/>
                        </a:lnSpc>
                      </a:pP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Имущество,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по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уч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800" b="0" spc="-3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  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пользование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(з01)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190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4610" marR="47625" algn="ctr">
                        <a:lnSpc>
                          <a:spcPct val="72900"/>
                        </a:lnSpc>
                      </a:pP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Бланки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строгой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тч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етно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ти 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(з03)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190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0" marR="31750" algn="ctr">
                        <a:lnSpc>
                          <a:spcPct val="72500"/>
                        </a:lnSpc>
                      </a:pP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ув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ир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я  продукция 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(з07)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 marR="108585" algn="ctr">
                        <a:lnSpc>
                          <a:spcPct val="72900"/>
                        </a:lnSpc>
                        <a:spcBef>
                          <a:spcPts val="120"/>
                        </a:spcBef>
                      </a:pP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тер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иа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льн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ые  ценности,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да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800" b="0" spc="-3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а  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транспортные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  <a:p>
                      <a:pPr marL="54610" marR="45720" algn="ctr">
                        <a:lnSpc>
                          <a:spcPct val="72500"/>
                        </a:lnSpc>
                      </a:pP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ре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дс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800" b="0" spc="-4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з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мен 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з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ш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х</a:t>
                      </a:r>
                      <a:r>
                        <a:rPr sz="800" b="0" spc="-1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(з09)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152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670" marR="17780" indent="53340" algn="just">
                        <a:lnSpc>
                          <a:spcPct val="72500"/>
                        </a:lnSpc>
                      </a:pP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Спецоборудование,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приобретенное для 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в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ыпо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ия</a:t>
                      </a:r>
                      <a:r>
                        <a:rPr sz="800" b="0" spc="-2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ИР</a:t>
                      </a:r>
                      <a:r>
                        <a:rPr sz="800" b="0" spc="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(з12)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5095" marR="20955" indent="-96520">
                        <a:lnSpc>
                          <a:spcPct val="72700"/>
                        </a:lnSpc>
                        <a:spcBef>
                          <a:spcPts val="600"/>
                        </a:spcBef>
                      </a:pP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Экспериментальные </a:t>
                      </a:r>
                      <a:r>
                        <a:rPr sz="800" b="0" spc="-17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spc="-1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й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тв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800" b="0" spc="-4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(з13)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655" marR="23495" algn="ctr">
                        <a:lnSpc>
                          <a:spcPct val="72500"/>
                        </a:lnSpc>
                      </a:pP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Пе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800" b="0" spc="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ич</a:t>
                      </a:r>
                      <a:r>
                        <a:rPr sz="8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ск  ие</a:t>
                      </a:r>
                      <a:r>
                        <a:rPr sz="800" b="0" spc="-3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издания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  <a:p>
                      <a:pPr marL="3175" algn="ctr">
                        <a:lnSpc>
                          <a:spcPts val="695"/>
                        </a:lnSpc>
                      </a:pPr>
                      <a:r>
                        <a:rPr sz="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(з23)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9050" marR="13335" algn="ctr">
                        <a:lnSpc>
                          <a:spcPct val="154500"/>
                        </a:lnSpc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ш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нег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ь  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37465" marR="32384" indent="1905" algn="ctr">
                        <a:lnSpc>
                          <a:spcPts val="710"/>
                        </a:lnSpc>
                        <a:spcBef>
                          <a:spcPts val="590"/>
                        </a:spcBef>
                      </a:pP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Вследствие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недостачи,</a:t>
                      </a:r>
                      <a:r>
                        <a:rPr sz="7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хищения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145415" marR="138430" algn="ctr">
                        <a:lnSpc>
                          <a:spcPts val="700"/>
                        </a:lnSpc>
                        <a:spcBef>
                          <a:spcPts val="590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й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ликвидации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635" algn="ctr">
                        <a:lnSpc>
                          <a:spcPts val="70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(разукомплектации)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marL="48260" marR="39370" algn="ctr">
                        <a:lnSpc>
                          <a:spcPts val="700"/>
                        </a:lnSpc>
                        <a:spcBef>
                          <a:spcPts val="595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б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зв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оз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й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передаче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770"/>
                        </a:lnSpc>
                        <a:spcBef>
                          <a:spcPts val="465"/>
                        </a:spcBef>
                      </a:pP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зв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неис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х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69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основных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средств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продавцу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36830" indent="635" algn="ctr">
                        <a:lnSpc>
                          <a:spcPct val="83200"/>
                        </a:lnSpc>
                        <a:spcBef>
                          <a:spcPts val="170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дн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ре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ен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но</a:t>
                      </a:r>
                      <a:r>
                        <a:rPr sz="700" b="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установкой (заменой) в </a:t>
                      </a:r>
                      <a:r>
                        <a:rPr sz="700" b="0" spc="-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вычислительную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технику</a:t>
                      </a:r>
                      <a:r>
                        <a:rPr sz="7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или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иное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оборудование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24460" marR="117475" indent="-3175" algn="ctr">
                        <a:lnSpc>
                          <a:spcPct val="83600"/>
                        </a:lnSpc>
                        <a:spcBef>
                          <a:spcPts val="590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дн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ре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ен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но</a:t>
                      </a:r>
                      <a:r>
                        <a:rPr sz="700" b="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со 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сборкой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основного </a:t>
                      </a:r>
                      <a:r>
                        <a:rPr sz="700" b="0" spc="-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средства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9050" marR="13970" indent="-1905" algn="ctr">
                        <a:lnSpc>
                          <a:spcPct val="83600"/>
                        </a:lnSpc>
                        <a:spcBef>
                          <a:spcPts val="595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По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хо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я</a:t>
                      </a:r>
                      <a:r>
                        <a:rPr sz="70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в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учебных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иных</a:t>
                      </a:r>
                      <a:r>
                        <a:rPr sz="700" b="0" spc="1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целях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реже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раза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квартал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ес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я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чн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о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87630" marR="81280" indent="10160" algn="just">
                        <a:lnSpc>
                          <a:spcPts val="700"/>
                        </a:lnSpc>
                        <a:spcBef>
                          <a:spcPts val="605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По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за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аз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я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на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нение</a:t>
                      </a:r>
                      <a:r>
                        <a:rPr sz="700" b="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щих  ремонтных</a:t>
                      </a:r>
                      <a:r>
                        <a:rPr sz="7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иных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66675" marR="62230" algn="ctr">
                        <a:lnSpc>
                          <a:spcPts val="700"/>
                        </a:lnSpc>
                      </a:pP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работ,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изготовление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готовой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продукции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не </a:t>
                      </a:r>
                      <a:r>
                        <a:rPr sz="700" b="0" spc="-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реже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раза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 месяц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66675" marR="59055" algn="ctr">
                        <a:lnSpc>
                          <a:spcPts val="700"/>
                        </a:lnSpc>
                        <a:spcBef>
                          <a:spcPts val="600"/>
                        </a:spcBef>
                      </a:pP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За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я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вк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на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ол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нен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ие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текущих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ремонтных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625"/>
                        </a:lnSpc>
                      </a:pP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работ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реже</a:t>
                      </a:r>
                      <a:r>
                        <a:rPr sz="7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раза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77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месяц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63500" marR="56515" algn="ctr">
                        <a:lnSpc>
                          <a:spcPts val="710"/>
                        </a:lnSpc>
                        <a:spcBef>
                          <a:spcPts val="590"/>
                        </a:spcBef>
                      </a:pP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тв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нед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чи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,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хищения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13664" marR="105410" algn="ctr">
                        <a:lnSpc>
                          <a:spcPts val="700"/>
                        </a:lnSpc>
                        <a:spcBef>
                          <a:spcPts val="590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б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зв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оз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й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передаче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85090" marR="78740" algn="ctr">
                        <a:lnSpc>
                          <a:spcPts val="700"/>
                        </a:lnSpc>
                        <a:spcBef>
                          <a:spcPts val="605"/>
                        </a:spcBef>
                      </a:pP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зв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неис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х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основных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средств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продавцу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2159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188595" marR="179705" indent="30480" algn="just">
                        <a:lnSpc>
                          <a:spcPts val="700"/>
                        </a:lnSpc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ш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в  нег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ь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87325" indent="-3683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94945" marR="179070" indent="-7620" algn="just">
                        <a:lnSpc>
                          <a:spcPts val="700"/>
                        </a:lnSpc>
                        <a:spcBef>
                          <a:spcPts val="605"/>
                        </a:spcBef>
                      </a:pP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тв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  нед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чи,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хищения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770"/>
                        </a:lnSpc>
                        <a:spcBef>
                          <a:spcPts val="459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й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695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ликвидации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270" algn="ctr">
                        <a:lnSpc>
                          <a:spcPts val="77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(разукомплектации)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28575" marR="19050" algn="ctr">
                        <a:lnSpc>
                          <a:spcPts val="700"/>
                        </a:lnSpc>
                        <a:spcBef>
                          <a:spcPts val="610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б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зв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оз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й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передаче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53670" marR="145415" algn="ctr">
                        <a:lnSpc>
                          <a:spcPts val="710"/>
                        </a:lnSpc>
                        <a:spcBef>
                          <a:spcPts val="585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Возврат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неиспр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х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635" algn="ctr">
                        <a:lnSpc>
                          <a:spcPts val="62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основных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средств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продавцу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9535" marR="83185" indent="2540" algn="ctr">
                        <a:lnSpc>
                          <a:spcPct val="83200"/>
                        </a:lnSpc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По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ро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м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700" b="0" spc="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условиям </a:t>
                      </a:r>
                      <a:r>
                        <a:rPr sz="700" b="0" spc="-1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договора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или иного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документа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1435" marR="45085" indent="2540" algn="ctr">
                        <a:lnSpc>
                          <a:spcPct val="83100"/>
                        </a:lnSpc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Сроки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ус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та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овл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ены  п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оло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ением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бланках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 строгой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отчетности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1755" marR="64135" algn="ctr">
                        <a:lnSpc>
                          <a:spcPct val="8350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По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факту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выдачи не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ре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а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месяц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67970" marR="259715" indent="7620" algn="just">
                        <a:lnSpc>
                          <a:spcPct val="8350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ф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у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замены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на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овы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запчасти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10489" marR="100330" indent="19685">
                        <a:lnSpc>
                          <a:spcPts val="700"/>
                        </a:lnSpc>
                        <a:spcBef>
                          <a:spcPts val="595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По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ро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во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а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или</a:t>
                      </a:r>
                      <a:r>
                        <a:rPr sz="7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иного</a:t>
                      </a:r>
                      <a:r>
                        <a:rPr sz="7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документа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3660" marR="65405" indent="20955">
                        <a:lnSpc>
                          <a:spcPts val="700"/>
                        </a:lnSpc>
                        <a:spcBef>
                          <a:spcPts val="595"/>
                        </a:spcBef>
                      </a:pPr>
                      <a:r>
                        <a:rPr sz="700" b="0" dirty="0">
                          <a:latin typeface="Calibri Light"/>
                          <a:cs typeface="Calibri Light"/>
                        </a:rPr>
                        <a:t>По</a:t>
                      </a:r>
                      <a:r>
                        <a:rPr sz="7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ро</a:t>
                      </a:r>
                      <a:r>
                        <a:rPr sz="700" b="0" spc="10" dirty="0"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м</a:t>
                      </a:r>
                      <a:r>
                        <a:rPr sz="7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во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а 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или</a:t>
                      </a:r>
                      <a:r>
                        <a:rPr sz="7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иного</a:t>
                      </a:r>
                      <a:r>
                        <a:rPr sz="7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документа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770"/>
                        </a:lnSpc>
                        <a:spcBef>
                          <a:spcPts val="455"/>
                        </a:spcBef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700" b="0" spc="5" dirty="0"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е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  <a:p>
                      <a:pPr marL="1905" algn="ctr">
                        <a:lnSpc>
                          <a:spcPts val="770"/>
                        </a:lnSpc>
                      </a:pP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7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10" dirty="0">
                          <a:latin typeface="Calibri Light"/>
                          <a:cs typeface="Calibri Light"/>
                        </a:rPr>
                        <a:t>раза</a:t>
                      </a:r>
                      <a:r>
                        <a:rPr sz="7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7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b="0" spc="-5" dirty="0">
                          <a:latin typeface="Calibri Light"/>
                          <a:cs typeface="Calibri Light"/>
                        </a:rPr>
                        <a:t>года</a:t>
                      </a:r>
                      <a:endParaRPr sz="7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256791" y="4881168"/>
            <a:ext cx="17640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13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  <p:sp>
        <p:nvSpPr>
          <p:cNvPr id="4" name="object 4"/>
          <p:cNvSpPr txBox="1"/>
          <p:nvPr/>
        </p:nvSpPr>
        <p:spPr>
          <a:xfrm>
            <a:off x="329895" y="437514"/>
            <a:ext cx="99186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00" b="1" dirty="0" smtClean="0">
                <a:solidFill>
                  <a:srgbClr val="E72B6F"/>
                </a:solidFill>
                <a:latin typeface="Calibri"/>
                <a:cs typeface="Calibri"/>
              </a:rPr>
              <a:t>Как </a:t>
            </a:r>
            <a:r>
              <a:rPr sz="1000" b="1" dirty="0" err="1" smtClean="0">
                <a:solidFill>
                  <a:srgbClr val="E72B6F"/>
                </a:solidFill>
                <a:latin typeface="Calibri"/>
                <a:cs typeface="Calibri"/>
              </a:rPr>
              <a:t>списывать</a:t>
            </a:r>
            <a:r>
              <a:rPr sz="1000" b="1" dirty="0">
                <a:solidFill>
                  <a:srgbClr val="E72B6F"/>
                </a:solidFill>
                <a:latin typeface="Calibri"/>
                <a:cs typeface="Calibri"/>
              </a:rPr>
              <a:t>?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57722"/>
              </p:ext>
            </p:extLst>
          </p:nvPr>
        </p:nvGraphicFramePr>
        <p:xfrm>
          <a:off x="152401" y="687387"/>
          <a:ext cx="8914636" cy="4041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18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1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01930" marR="165100" indent="-29209">
                        <a:lnSpc>
                          <a:spcPct val="72500"/>
                        </a:lnSpc>
                      </a:pP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800" spc="-1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но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800" spc="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 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средства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5915" marR="153035" indent="-175260">
                        <a:lnSpc>
                          <a:spcPct val="72500"/>
                        </a:lnSpc>
                      </a:pP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ат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ер</a:t>
                      </a:r>
                      <a:r>
                        <a:rPr sz="800" spc="-1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800" spc="-1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800" spc="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  запасы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11760" indent="-1905" algn="ctr">
                        <a:lnSpc>
                          <a:spcPct val="725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Основные </a:t>
                      </a:r>
                      <a:r>
                        <a:rPr sz="800" spc="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средства 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ю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43180" marR="35560" algn="ctr">
                        <a:lnSpc>
                          <a:spcPct val="72500"/>
                        </a:lnSpc>
                        <a:spcBef>
                          <a:spcPts val="15"/>
                        </a:spcBef>
                      </a:pPr>
                      <a:r>
                        <a:rPr sz="800" spc="-5" dirty="0" err="1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800" dirty="0" err="1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10 </a:t>
                      </a:r>
                      <a:r>
                        <a:rPr sz="800" dirty="0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r>
                        <a:rPr sz="800" spc="-40" dirty="0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800" spc="-1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800" spc="-1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й 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включительно 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(з21)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2405" marR="184150" indent="-1270" algn="ctr">
                        <a:lnSpc>
                          <a:spcPct val="72500"/>
                        </a:lnSpc>
                      </a:pP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му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800" spc="-1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ство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,  п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ол</a:t>
                      </a:r>
                      <a:r>
                        <a:rPr sz="800" spc="-1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че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570"/>
                        </a:lnSpc>
                      </a:pP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800" spc="-3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пользование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835"/>
                        </a:lnSpc>
                      </a:pP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(з01)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4290" marR="26034" indent="19685">
                        <a:lnSpc>
                          <a:spcPct val="72500"/>
                        </a:lnSpc>
                      </a:pP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Бланки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строгой </a:t>
                      </a:r>
                      <a:r>
                        <a:rPr sz="800" spc="-17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отчетности</a:t>
                      </a:r>
                      <a:r>
                        <a:rPr sz="800" spc="-4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(з03)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830"/>
                        </a:lnSpc>
                        <a:spcBef>
                          <a:spcPts val="575"/>
                        </a:spcBef>
                      </a:pP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Сувенирная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830"/>
                        </a:lnSpc>
                      </a:pP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продукция</a:t>
                      </a:r>
                      <a:r>
                        <a:rPr sz="800" spc="-1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(з07)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24130" indent="-1905" algn="ctr">
                        <a:lnSpc>
                          <a:spcPct val="72800"/>
                        </a:lnSpc>
                        <a:spcBef>
                          <a:spcPts val="355"/>
                        </a:spcBef>
                      </a:pP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Материальные 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ценности, 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выданные на </a:t>
                      </a:r>
                      <a:r>
                        <a:rPr sz="800" spc="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транспортные 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средства, взамен 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из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нош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800" spc="-1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(з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09)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2860" marR="12065" indent="50165" algn="just">
                        <a:lnSpc>
                          <a:spcPct val="72500"/>
                        </a:lnSpc>
                        <a:spcBef>
                          <a:spcPts val="490"/>
                        </a:spcBef>
                      </a:pP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Спецоборудование, 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приобретенное для 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вып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олне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ния</a:t>
                      </a:r>
                      <a:r>
                        <a:rPr sz="800" spc="-1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НИР</a:t>
                      </a:r>
                      <a:r>
                        <a:rPr sz="800" spc="-2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(з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12)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77470" marR="37465" indent="-33655">
                        <a:lnSpc>
                          <a:spcPct val="72500"/>
                        </a:lnSpc>
                      </a:pPr>
                      <a:r>
                        <a:rPr sz="800" dirty="0" err="1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Эк</a:t>
                      </a:r>
                      <a:r>
                        <a:rPr sz="800" spc="-5" dirty="0" err="1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800" dirty="0" err="1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800" spc="-5" dirty="0" err="1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ер</a:t>
                      </a:r>
                      <a:r>
                        <a:rPr sz="800" spc="-10" dirty="0" err="1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800" spc="-5" dirty="0" err="1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ме</a:t>
                      </a:r>
                      <a:r>
                        <a:rPr sz="800" dirty="0" err="1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нта</a:t>
                      </a:r>
                      <a:r>
                        <a:rPr sz="800" spc="-5" dirty="0" err="1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800" spc="-10" dirty="0" err="1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lang="ru-RU" sz="800" spc="-10" dirty="0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dirty="0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lang="ru-RU" sz="800" dirty="0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800" dirty="0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800" spc="-20" dirty="0" smtClean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устройства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(з13)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81280" marR="27305" indent="-44450">
                        <a:lnSpc>
                          <a:spcPct val="72500"/>
                        </a:lnSpc>
                      </a:pP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ер</a:t>
                      </a:r>
                      <a:r>
                        <a:rPr sz="800" spc="-1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одичес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800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е 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издания</a:t>
                      </a:r>
                      <a:r>
                        <a:rPr sz="800" spc="-1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005AAA"/>
                          </a:solidFill>
                          <a:latin typeface="Calibri"/>
                          <a:cs typeface="Calibri"/>
                        </a:rPr>
                        <a:t>(з23)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36830" marR="28575" indent="-635" algn="ctr">
                        <a:lnSpc>
                          <a:spcPct val="728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Служебная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записка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имя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spc="-5" dirty="0" smtClean="0">
                          <a:latin typeface="Calibri"/>
                          <a:cs typeface="Calibri"/>
                        </a:rPr>
                        <a:t>Р</a:t>
                      </a:r>
                      <a:r>
                        <a:rPr sz="800" spc="-5" dirty="0" err="1" smtClean="0">
                          <a:latin typeface="Calibri"/>
                          <a:cs typeface="Calibri"/>
                        </a:rPr>
                        <a:t>ектора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установл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у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образцу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69215" marR="61594" indent="635" algn="ctr">
                        <a:lnSpc>
                          <a:spcPct val="73100"/>
                        </a:lnSpc>
                        <a:spcBef>
                          <a:spcPts val="59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Техническая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нта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ци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я,  гарантийные</a:t>
                      </a:r>
                    </a:p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ремо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нтн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е</a:t>
                      </a:r>
                    </a:p>
                    <a:p>
                      <a:pPr marL="133350" marR="126364" indent="-635" algn="ctr">
                        <a:lnSpc>
                          <a:spcPct val="7250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талоны,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ак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люче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ния</a:t>
                      </a:r>
                    </a:p>
                    <a:p>
                      <a:pPr algn="ctr">
                        <a:lnSpc>
                          <a:spcPts val="57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техническом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78105" marR="71120" algn="ctr">
                        <a:lnSpc>
                          <a:spcPct val="72500"/>
                        </a:lnSpc>
                        <a:spcBef>
                          <a:spcPts val="14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состо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янии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наличии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49530" algn="ctr">
                        <a:lnSpc>
                          <a:spcPct val="72800"/>
                        </a:lnSpc>
                        <a:spcBef>
                          <a:spcPts val="20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ебная</a:t>
                      </a:r>
                      <a:r>
                        <a:rPr sz="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запи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ка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имя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Главного бухгалтера 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установленному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образцу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83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Акт</a:t>
                      </a:r>
                      <a:r>
                        <a:rPr sz="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установки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04139" marR="95250" indent="-635" algn="ctr">
                        <a:lnSpc>
                          <a:spcPct val="72500"/>
                        </a:lnSpc>
                        <a:spcBef>
                          <a:spcPts val="13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комплектующих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(з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апа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сте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й</a:t>
                      </a:r>
                    </a:p>
                    <a:p>
                      <a:pPr marL="1270" algn="ctr">
                        <a:lnSpc>
                          <a:spcPts val="83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Акт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сборки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83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ср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дства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835"/>
                        </a:lnSpc>
                        <a:spcBef>
                          <a:spcPts val="33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Акт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модер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ац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835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вн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ед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ства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244475" marR="236854" algn="ctr">
                        <a:lnSpc>
                          <a:spcPct val="72500"/>
                        </a:lnSpc>
                        <a:spcBef>
                          <a:spcPts val="6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Де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ек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ная  ведомость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71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основного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средства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830"/>
                        </a:lnSpc>
                        <a:spcBef>
                          <a:spcPts val="34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Акт</a:t>
                      </a:r>
                      <a:r>
                        <a:rPr sz="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боя,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83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лома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посуды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27940" marR="19685" indent="123189">
                        <a:lnSpc>
                          <a:spcPct val="72800"/>
                        </a:lnSpc>
                        <a:spcBef>
                          <a:spcPts val="60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Заказ-наряд на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вып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олне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ние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т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х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ремонтных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и иных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работ, изготовление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готовой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продукции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835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Заявки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на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27940" marR="19685" algn="ctr">
                        <a:lnSpc>
                          <a:spcPct val="72500"/>
                        </a:lnSpc>
                        <a:spcBef>
                          <a:spcPts val="14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вып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олне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ние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те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х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ремонтных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работ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54940" marR="147320" indent="635" algn="ctr">
                        <a:lnSpc>
                          <a:spcPts val="1310"/>
                        </a:lnSpc>
                        <a:spcBef>
                          <a:spcPts val="8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утевые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листы 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Акт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списании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459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реализованных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83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товаров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5085" marR="35560" indent="-635" algn="ctr">
                        <a:lnSpc>
                          <a:spcPct val="72900"/>
                        </a:lnSpc>
                      </a:pPr>
                      <a:r>
                        <a:rPr sz="800" b="1" spc="-5" dirty="0" err="1">
                          <a:latin typeface="Calibri"/>
                          <a:cs typeface="Calibri"/>
                        </a:rPr>
                        <a:t>Служебная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 err="1" smtClean="0">
                          <a:latin typeface="Calibri"/>
                          <a:cs typeface="Calibri"/>
                        </a:rPr>
                        <a:t>записка</a:t>
                      </a:r>
                      <a:endParaRPr lang="ru-RU" sz="800" b="1" spc="-5" dirty="0" smtClean="0">
                        <a:latin typeface="Calibri"/>
                        <a:cs typeface="Calibri"/>
                      </a:endParaRPr>
                    </a:p>
                    <a:p>
                      <a:pPr marL="45085" marR="35560" indent="-635" algn="ctr">
                        <a:lnSpc>
                          <a:spcPct val="72900"/>
                        </a:lnSpc>
                      </a:pP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имя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dirty="0" smtClean="0">
                          <a:latin typeface="+mn-lt"/>
                          <a:cs typeface="Calibri"/>
                        </a:rPr>
                        <a:t>Главного бухгалтера 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 err="1" smtClean="0">
                          <a:latin typeface="Calibri"/>
                          <a:cs typeface="Calibri"/>
                        </a:rPr>
                        <a:t>установл</a:t>
                      </a:r>
                      <a:r>
                        <a:rPr sz="800" spc="-10" dirty="0" err="1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-5" dirty="0" err="1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му</a:t>
                      </a:r>
                      <a:r>
                        <a:rPr sz="8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образцу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53975" marR="45085" algn="ctr">
                        <a:lnSpc>
                          <a:spcPct val="73000"/>
                        </a:lnSpc>
                        <a:spcBef>
                          <a:spcPts val="59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Техническая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уме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нта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ия,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ара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нт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ремонтные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талоны,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заключения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о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техническом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состоянии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8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наличии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16205" marR="108585" indent="88265" algn="ctr">
                        <a:lnSpc>
                          <a:spcPct val="72500"/>
                        </a:lnSpc>
                        <a:spcBef>
                          <a:spcPts val="6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Служебная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запи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ка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 err="1" smtClean="0">
                          <a:latin typeface="Calibri"/>
                          <a:cs typeface="Calibri"/>
                        </a:rPr>
                        <a:t>им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я</a:t>
                      </a:r>
                      <a:r>
                        <a:rPr lang="ru-RU" sz="8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spc="-5" dirty="0" smtClean="0">
                          <a:latin typeface="Calibri"/>
                          <a:cs typeface="Calibri"/>
                        </a:rPr>
                        <a:t>Р</a:t>
                      </a:r>
                      <a:r>
                        <a:rPr sz="800" spc="-5" dirty="0" err="1" smtClean="0">
                          <a:latin typeface="Calibri"/>
                          <a:cs typeface="Calibri"/>
                        </a:rPr>
                        <a:t>ектора</a:t>
                      </a:r>
                      <a:r>
                        <a:rPr sz="8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по</a:t>
                      </a:r>
                    </a:p>
                    <a:p>
                      <a:pPr marL="94615" marR="85090" algn="ctr">
                        <a:lnSpc>
                          <a:spcPct val="72500"/>
                        </a:lnSpc>
                        <a:spcBef>
                          <a:spcPts val="140"/>
                        </a:spcBef>
                      </a:pPr>
                      <a:r>
                        <a:rPr sz="800" spc="-5" dirty="0" err="1" smtClean="0">
                          <a:latin typeface="Calibri"/>
                          <a:cs typeface="Calibri"/>
                        </a:rPr>
                        <a:t>установл</a:t>
                      </a:r>
                      <a:r>
                        <a:rPr sz="800" spc="-10" dirty="0" err="1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-5" dirty="0" err="1" smtClean="0">
                          <a:latin typeface="Calibri"/>
                          <a:cs typeface="Calibri"/>
                        </a:rPr>
                        <a:t>ом</a:t>
                      </a:r>
                      <a:r>
                        <a:rPr lang="ru-RU" sz="800" spc="-5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образцу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835"/>
                        </a:lnSpc>
                        <a:spcBef>
                          <a:spcPts val="33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Акты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50800" marR="41910" algn="ctr">
                        <a:lnSpc>
                          <a:spcPct val="729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иема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и,  иные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документы,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подтверждающие </a:t>
                      </a:r>
                      <a:r>
                        <a:rPr sz="8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передачу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55575" marR="147955" indent="-635" algn="ctr">
                        <a:lnSpc>
                          <a:spcPct val="725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ценностей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стве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ку</a:t>
                      </a: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31115" marR="22225" algn="ctr">
                        <a:lnSpc>
                          <a:spcPct val="73000"/>
                        </a:lnSpc>
                        <a:spcBef>
                          <a:spcPts val="62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Служебная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записка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имя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dirty="0" smtClean="0">
                          <a:latin typeface="+mn-lt"/>
                          <a:cs typeface="Calibri"/>
                        </a:rPr>
                        <a:t>Главного бухгалтера 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установл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у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образцу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98425" marR="90805" indent="-635" algn="ctr">
                        <a:lnSpc>
                          <a:spcPct val="73100"/>
                        </a:lnSpc>
                        <a:spcBef>
                          <a:spcPts val="5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Вырезанн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е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фрагменты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ис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х</a:t>
                      </a:r>
                    </a:p>
                    <a:p>
                      <a:pPr marL="29845" marR="22225" algn="ctr">
                        <a:lnSpc>
                          <a:spcPct val="725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ла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нк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стро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отчетности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200660" marR="191770" algn="ctr">
                        <a:lnSpc>
                          <a:spcPct val="72500"/>
                        </a:lnSpc>
                      </a:pPr>
                      <a:r>
                        <a:rPr sz="800" b="1" spc="-10" dirty="0" err="1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b="1" spc="-5" dirty="0" err="1">
                          <a:latin typeface="Calibri"/>
                          <a:cs typeface="Calibri"/>
                        </a:rPr>
                        <a:t>л</a:t>
                      </a:r>
                      <a:r>
                        <a:rPr sz="800" b="1" dirty="0" err="1">
                          <a:latin typeface="Calibri"/>
                          <a:cs typeface="Calibri"/>
                        </a:rPr>
                        <a:t>у</a:t>
                      </a:r>
                      <a:r>
                        <a:rPr sz="800" b="1" spc="-5" dirty="0" err="1">
                          <a:latin typeface="Calibri"/>
                          <a:cs typeface="Calibri"/>
                        </a:rPr>
                        <a:t>ж</a:t>
                      </a:r>
                      <a:r>
                        <a:rPr sz="800" b="1" dirty="0" err="1">
                          <a:latin typeface="Calibri"/>
                          <a:cs typeface="Calibri"/>
                        </a:rPr>
                        <a:t>ебная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 err="1" smtClean="0">
                          <a:latin typeface="Calibri"/>
                          <a:cs typeface="Calibri"/>
                        </a:rPr>
                        <a:t>записка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57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а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 имя</a:t>
                      </a:r>
                      <a:r>
                        <a:rPr sz="8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dirty="0" smtClean="0">
                          <a:latin typeface="+mn-lt"/>
                          <a:cs typeface="Calibri"/>
                        </a:rPr>
                        <a:t>Главного бухгалтера 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установл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у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образцу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72390" marR="64135" algn="ctr">
                        <a:lnSpc>
                          <a:spcPct val="73100"/>
                        </a:lnSpc>
                        <a:spcBef>
                          <a:spcPts val="5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Ведомость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вручения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наград, </a:t>
                      </a:r>
                      <a:r>
                        <a:rPr sz="8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призов,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приказ</a:t>
                      </a:r>
                    </a:p>
                    <a:p>
                      <a:pPr algn="ctr">
                        <a:lnSpc>
                          <a:spcPts val="56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ГУАП</a:t>
                      </a:r>
                    </a:p>
                    <a:p>
                      <a:pPr marL="158115" marR="134620" indent="-13970">
                        <a:lnSpc>
                          <a:spcPct val="73800"/>
                        </a:lnSpc>
                        <a:spcBef>
                          <a:spcPts val="12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нии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мероприятия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93040" marR="108585" indent="-76200">
                        <a:lnSpc>
                          <a:spcPct val="725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наг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жде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нии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участников,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49225">
                        <a:lnSpc>
                          <a:spcPts val="58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победителей,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58115" marR="149225" indent="164465">
                        <a:lnSpc>
                          <a:spcPct val="7250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смета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мер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тия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67945" marR="60325" algn="ctr">
                        <a:lnSpc>
                          <a:spcPct val="72900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Служебная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записка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имя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dirty="0" smtClean="0">
                          <a:latin typeface="+mn-lt"/>
                          <a:cs typeface="Calibri"/>
                        </a:rPr>
                        <a:t>Главного бухгалтера 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установл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у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образцу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76200" marR="66675" algn="ctr">
                        <a:lnSpc>
                          <a:spcPct val="7290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ебная</a:t>
                      </a:r>
                      <a:r>
                        <a:rPr sz="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запи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ка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имя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dirty="0" smtClean="0">
                          <a:latin typeface="+mn-lt"/>
                          <a:cs typeface="Calibri"/>
                        </a:rPr>
                        <a:t>Главного бухгалтера 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86995" marR="77470" algn="ctr">
                        <a:lnSpc>
                          <a:spcPct val="725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установл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у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образцу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83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Акт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39370" marR="31750" algn="ctr">
                        <a:lnSpc>
                          <a:spcPct val="7250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об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окончании НИР,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акт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приема-передачи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34925" marR="26034" algn="ctr">
                        <a:lnSpc>
                          <a:spcPct val="7270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ебная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запи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ка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имя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dirty="0" smtClean="0">
                          <a:latin typeface="+mn-lt"/>
                          <a:cs typeface="Calibri"/>
                        </a:rPr>
                        <a:t>Главного бухгалтера 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установленному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образцу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83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Акт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50165" marR="41910" algn="ctr">
                        <a:lnSpc>
                          <a:spcPct val="72500"/>
                        </a:lnSpc>
                        <a:spcBef>
                          <a:spcPts val="13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ании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НИР,  акт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приема-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71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передачи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43180" marR="33655" indent="-635" algn="ctr">
                        <a:lnSpc>
                          <a:spcPct val="729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Служебная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записка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имя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dirty="0" smtClean="0">
                          <a:latin typeface="+mn-lt"/>
                          <a:cs typeface="Calibri"/>
                        </a:rPr>
                        <a:t>Главного бухгалтера 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 err="1" smtClean="0">
                          <a:latin typeface="Calibri"/>
                          <a:cs typeface="Calibri"/>
                        </a:rPr>
                        <a:t>установл</a:t>
                      </a:r>
                      <a:r>
                        <a:rPr sz="800" spc="-10" dirty="0" err="1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800" spc="-5" dirty="0" err="1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dirty="0" err="1" smtClean="0">
                          <a:latin typeface="Calibri"/>
                          <a:cs typeface="Calibri"/>
                        </a:rPr>
                        <a:t>му</a:t>
                      </a:r>
                      <a:r>
                        <a:rPr sz="8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образцу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256790" y="4881168"/>
            <a:ext cx="224840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lang="ru-RU" spc="-5" dirty="0" smtClean="0"/>
              <a:t> </a:t>
            </a: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14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895" y="420446"/>
            <a:ext cx="36271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Как</a:t>
            </a:r>
            <a:r>
              <a:rPr spc="-30" dirty="0"/>
              <a:t> </a:t>
            </a:r>
            <a:r>
              <a:rPr spc="-5" dirty="0"/>
              <a:t>навести</a:t>
            </a:r>
            <a:r>
              <a:rPr spc="-30" dirty="0"/>
              <a:t> </a:t>
            </a:r>
            <a:r>
              <a:rPr spc="-5" dirty="0"/>
              <a:t>порядок!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28600" y="896104"/>
            <a:ext cx="8706664" cy="4714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Составить три списка: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1.1. «Фактическое наличие». Если фактическое наличие совпадает с данными бухгалтерского учета: OK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1.2. «Недостачи». Если фактическое наличие меньше, чем по данным бухгалтерского учета или отсутствует: 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оформить служебную записку на списание основных средств по установленному образцу с указанием причины «нет в наличии».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1.3. «Излишки». Если фактическое наличие больше, чем по данным бухгалтерского учета: 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оформить заявление по установленному образцу на имя ректора о передаче личного имущества в структурное           подразделение ГУАП во временное безвозмездное пользование в связи с производственной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необходимостью;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заключить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договор с ГУАП о передачи имущества в качестве пожертвования на ведение уставной деятельности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Нанести инвентарные номера на полученные основные средства стоимостью выше 10 000 рублей включительно, в соответствии с данными по объектам учета в личном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кабинете.</a:t>
            </a:r>
          </a:p>
          <a:p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Вести Карточку (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книгу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учета выдачи имущества в пользование (ф.0504206) на каждого сотрудника, который получает от материально-ответственного лица имущество ГУАП в личное пользование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ru-RU" sz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При перемещении имущества между зданиями с использованием автотранспорта ГУАП обязательно оформлять форму Торг-12 и визировать ее перед перевозкой в материальном отделе УБУ и ФК. </a:t>
            </a:r>
          </a:p>
          <a:p>
            <a:pPr marL="552450">
              <a:lnSpc>
                <a:spcPct val="100000"/>
              </a:lnSpc>
              <a:spcBef>
                <a:spcPts val="1255"/>
              </a:spcBef>
              <a:buClr>
                <a:srgbClr val="FF0000"/>
              </a:buClr>
              <a:tabLst>
                <a:tab pos="737870" algn="l"/>
              </a:tabLst>
            </a:pPr>
            <a:endParaRPr lang="ru-RU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2450">
              <a:lnSpc>
                <a:spcPct val="100000"/>
              </a:lnSpc>
              <a:spcBef>
                <a:spcPts val="1255"/>
              </a:spcBef>
              <a:buClr>
                <a:srgbClr val="FF0000"/>
              </a:buClr>
              <a:tabLst>
                <a:tab pos="737870" algn="l"/>
              </a:tabLst>
            </a:pPr>
            <a:endParaRPr lang="ru-RU" sz="1500" dirty="0" smtClean="0"/>
          </a:p>
          <a:p>
            <a:pPr marL="552450">
              <a:lnSpc>
                <a:spcPct val="100000"/>
              </a:lnSpc>
              <a:spcBef>
                <a:spcPts val="1255"/>
              </a:spcBef>
              <a:buClr>
                <a:srgbClr val="FF0000"/>
              </a:buClr>
              <a:tabLst>
                <a:tab pos="737870" algn="l"/>
              </a:tabLst>
            </a:pPr>
            <a:endParaRPr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r>
              <a:rPr sz="1350" b="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9895" y="420446"/>
            <a:ext cx="6756705" cy="92333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29895" y="2266949"/>
            <a:ext cx="6617970" cy="32316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256790" y="4881168"/>
            <a:ext cx="217220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lang="ru-RU" spc="-5" dirty="0" smtClean="0"/>
              <a:t> </a:t>
            </a: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15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  <p:sp>
        <p:nvSpPr>
          <p:cNvPr id="5" name="object 5"/>
          <p:cNvSpPr txBox="1"/>
          <p:nvPr/>
        </p:nvSpPr>
        <p:spPr>
          <a:xfrm>
            <a:off x="457201" y="2734182"/>
            <a:ext cx="6705599" cy="7862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</a:pPr>
            <a:r>
              <a:rPr sz="1000" b="1" dirty="0" err="1" smtClean="0">
                <a:latin typeface="Calibri"/>
                <a:cs typeface="Calibri"/>
              </a:rPr>
              <a:t>Материальный</a:t>
            </a:r>
            <a:r>
              <a:rPr sz="1000" b="1" spc="45" dirty="0" smtClean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отдел</a:t>
            </a:r>
            <a:r>
              <a:rPr sz="1000" b="1" spc="4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управления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бухгалтерского</a:t>
            </a:r>
            <a:r>
              <a:rPr sz="1000" b="1" spc="4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учета</a:t>
            </a:r>
            <a:r>
              <a:rPr sz="1000" b="1" spc="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и финансового </a:t>
            </a:r>
            <a:r>
              <a:rPr sz="1000" b="1" spc="-2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контроля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ГУАП</a:t>
            </a:r>
            <a:endParaRPr sz="1000" dirty="0">
              <a:latin typeface="Calibri"/>
              <a:cs typeface="Calibri"/>
            </a:endParaRPr>
          </a:p>
          <a:p>
            <a:pPr marL="280670" algn="ctr">
              <a:lnSpc>
                <a:spcPct val="100000"/>
              </a:lnSpc>
              <a:spcBef>
                <a:spcPts val="25"/>
              </a:spcBef>
            </a:pPr>
            <a:r>
              <a:rPr sz="1000" b="0" dirty="0">
                <a:latin typeface="Calibri Light"/>
                <a:cs typeface="Calibri Light"/>
              </a:rPr>
              <a:t>Б.</a:t>
            </a:r>
            <a:r>
              <a:rPr sz="1000" b="0" spc="-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Морская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67,</a:t>
            </a:r>
            <a:r>
              <a:rPr sz="1000" b="0" spc="-5" dirty="0">
                <a:latin typeface="Calibri Light"/>
                <a:cs typeface="Calibri Light"/>
              </a:rPr>
              <a:t> </a:t>
            </a:r>
            <a:r>
              <a:rPr sz="1000" b="0" spc="5" dirty="0">
                <a:latin typeface="Calibri Light"/>
                <a:cs typeface="Calibri Light"/>
              </a:rPr>
              <a:t>каб.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spc="5" dirty="0">
                <a:latin typeface="Calibri Light"/>
                <a:cs typeface="Calibri Light"/>
              </a:rPr>
              <a:t>13-41</a:t>
            </a:r>
            <a:endParaRPr sz="1000" dirty="0">
              <a:latin typeface="Calibri Light"/>
              <a:cs typeface="Calibri Light"/>
            </a:endParaRPr>
          </a:p>
          <a:p>
            <a:pPr marL="280670" marR="687705" algn="ctr">
              <a:lnSpc>
                <a:spcPct val="101000"/>
              </a:lnSpc>
            </a:pPr>
            <a:r>
              <a:rPr sz="1000" b="0" dirty="0">
                <a:latin typeface="Calibri Light"/>
                <a:cs typeface="Calibri Light"/>
              </a:rPr>
              <a:t>Начальник отдела </a:t>
            </a:r>
            <a:r>
              <a:rPr sz="1000" b="0" spc="5" dirty="0">
                <a:latin typeface="Calibri Light"/>
                <a:cs typeface="Calibri Light"/>
              </a:rPr>
              <a:t>— </a:t>
            </a:r>
            <a:r>
              <a:rPr lang="ru-RU" sz="1000" b="0" dirty="0" err="1" smtClean="0">
                <a:latin typeface="Calibri Light"/>
                <a:cs typeface="Calibri Light"/>
              </a:rPr>
              <a:t>Латровкина</a:t>
            </a:r>
            <a:r>
              <a:rPr lang="ru-RU" sz="1000" b="0" dirty="0" smtClean="0">
                <a:latin typeface="Calibri Light"/>
                <a:cs typeface="Calibri Light"/>
              </a:rPr>
              <a:t> Валерия Ивановна</a:t>
            </a:r>
          </a:p>
          <a:p>
            <a:pPr marL="280670" marR="687705" algn="ctr">
              <a:lnSpc>
                <a:spcPct val="101000"/>
              </a:lnSpc>
            </a:pPr>
            <a:r>
              <a:rPr sz="1000" b="0" dirty="0" err="1" smtClean="0">
                <a:latin typeface="Calibri Light"/>
                <a:cs typeface="Calibri Light"/>
              </a:rPr>
              <a:t>Зам</a:t>
            </a:r>
            <a:r>
              <a:rPr sz="1000" b="0" dirty="0">
                <a:latin typeface="Calibri Light"/>
                <a:cs typeface="Calibri Light"/>
              </a:rPr>
              <a:t>. начальника отдела </a:t>
            </a:r>
            <a:r>
              <a:rPr sz="1000" b="0" spc="5" dirty="0">
                <a:latin typeface="Calibri Light"/>
                <a:cs typeface="Calibri Light"/>
              </a:rPr>
              <a:t>— </a:t>
            </a:r>
            <a:r>
              <a:rPr sz="1000" b="0" dirty="0">
                <a:latin typeface="Calibri Light"/>
                <a:cs typeface="Calibri Light"/>
              </a:rPr>
              <a:t>Бочкарева Татьяна Ивановна </a:t>
            </a:r>
            <a:r>
              <a:rPr sz="1000" b="0" spc="-21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Телефон:</a:t>
            </a:r>
            <a:r>
              <a:rPr sz="1000" b="0" spc="-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494-70-39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(внутр.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039)</a:t>
            </a:r>
            <a:endParaRPr sz="1000" dirty="0">
              <a:latin typeface="Calibri Light"/>
              <a:cs typeface="Calibri Light"/>
            </a:endParaRPr>
          </a:p>
          <a:p>
            <a:pPr marL="280670" algn="ctr">
              <a:lnSpc>
                <a:spcPct val="100000"/>
              </a:lnSpc>
              <a:spcBef>
                <a:spcPts val="25"/>
              </a:spcBef>
            </a:pPr>
            <a:r>
              <a:rPr sz="1000" b="0" spc="-5" dirty="0">
                <a:latin typeface="Calibri Light"/>
                <a:cs typeface="Calibri Light"/>
              </a:rPr>
              <a:t>Эл.</a:t>
            </a:r>
            <a:r>
              <a:rPr sz="1000" b="0" dirty="0">
                <a:latin typeface="Calibri Light"/>
                <a:cs typeface="Calibri Light"/>
              </a:rPr>
              <a:t> </a:t>
            </a:r>
            <a:r>
              <a:rPr sz="1000" b="0" spc="-5" dirty="0">
                <a:latin typeface="Calibri Light"/>
                <a:cs typeface="Calibri Light"/>
              </a:rPr>
              <a:t>почта:</a:t>
            </a:r>
            <a:r>
              <a:rPr sz="1000" b="0" spc="10" dirty="0">
                <a:latin typeface="Calibri Light"/>
                <a:cs typeface="Calibri Light"/>
              </a:rPr>
              <a:t> </a:t>
            </a:r>
            <a:r>
              <a:rPr sz="1000" b="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2"/>
              </a:rPr>
              <a:t>mo@guap.ru</a:t>
            </a:r>
            <a:endParaRPr sz="1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895" y="420446"/>
            <a:ext cx="4282440" cy="810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</a:t>
            </a:r>
            <a:r>
              <a:rPr spc="-15" dirty="0"/>
              <a:t> </a:t>
            </a:r>
            <a:r>
              <a:rPr spc="-5" dirty="0"/>
              <a:t>чего</a:t>
            </a:r>
            <a:r>
              <a:rPr spc="-25" dirty="0"/>
              <a:t> </a:t>
            </a:r>
            <a:r>
              <a:rPr dirty="0"/>
              <a:t>всё</a:t>
            </a:r>
            <a:r>
              <a:rPr spc="-15" dirty="0"/>
              <a:t> </a:t>
            </a:r>
            <a:r>
              <a:rPr spc="-10" dirty="0"/>
              <a:t>начинается.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100" b="0" dirty="0">
                <a:latin typeface="Calibri Light"/>
                <a:cs typeface="Calibri Light"/>
              </a:rPr>
              <a:t>Знакомство</a:t>
            </a:r>
            <a:r>
              <a:rPr sz="2100" b="0" spc="-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с</a:t>
            </a:r>
            <a:r>
              <a:rPr sz="2100" b="0" spc="-15" dirty="0">
                <a:latin typeface="Calibri Light"/>
                <a:cs typeface="Calibri Light"/>
              </a:rPr>
              <a:t> </a:t>
            </a:r>
            <a:r>
              <a:rPr sz="2100" b="0" spc="-5" dirty="0">
                <a:latin typeface="Calibri Light"/>
                <a:cs typeface="Calibri Light"/>
              </a:rPr>
              <a:t>материальным</a:t>
            </a:r>
            <a:r>
              <a:rPr sz="2100" b="0" spc="-20" dirty="0">
                <a:latin typeface="Calibri Light"/>
                <a:cs typeface="Calibri Light"/>
              </a:rPr>
              <a:t> </a:t>
            </a:r>
            <a:r>
              <a:rPr sz="2100" b="0" spc="-5" dirty="0">
                <a:latin typeface="Calibri Light"/>
                <a:cs typeface="Calibri Light"/>
              </a:rPr>
              <a:t>отделом</a:t>
            </a:r>
            <a:endParaRPr sz="21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245" y="2204720"/>
            <a:ext cx="1775460" cy="162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Служебная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записка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0" dirty="0">
                <a:latin typeface="Calibri Light"/>
                <a:cs typeface="Calibri Light"/>
              </a:rPr>
              <a:t>o</a:t>
            </a:r>
            <a:r>
              <a:rPr sz="1200" b="0" spc="-10" dirty="0">
                <a:latin typeface="Calibri Light"/>
                <a:cs typeface="Calibri Light"/>
              </a:rPr>
              <a:t> </a:t>
            </a:r>
            <a:r>
              <a:rPr sz="1200" b="0" spc="-5" dirty="0">
                <a:latin typeface="Calibri Light"/>
                <a:cs typeface="Calibri Light"/>
              </a:rPr>
              <a:t>назначении материально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200" b="0" spc="-5" dirty="0">
                <a:latin typeface="Calibri Light"/>
                <a:cs typeface="Calibri Light"/>
              </a:rPr>
              <a:t>ответственного</a:t>
            </a:r>
            <a:r>
              <a:rPr sz="1200" b="0" spc="-40" dirty="0">
                <a:latin typeface="Calibri Light"/>
                <a:cs typeface="Calibri Light"/>
              </a:rPr>
              <a:t> </a:t>
            </a:r>
            <a:r>
              <a:rPr sz="1200" b="0" spc="-5" dirty="0">
                <a:latin typeface="Calibri Light"/>
                <a:cs typeface="Calibri Light"/>
              </a:rPr>
              <a:t>лица</a:t>
            </a:r>
            <a:endParaRPr sz="1200">
              <a:latin typeface="Calibri Light"/>
              <a:cs typeface="Calibri Light"/>
            </a:endParaRPr>
          </a:p>
          <a:p>
            <a:pPr marL="438784">
              <a:lnSpc>
                <a:spcPct val="100000"/>
              </a:lnSpc>
              <a:spcBef>
                <a:spcPts val="135"/>
              </a:spcBef>
            </a:pPr>
            <a:r>
              <a:rPr sz="2400" b="0" spc="-5" dirty="0">
                <a:solidFill>
                  <a:srgbClr val="005AAA"/>
                </a:solidFill>
                <a:latin typeface="Calibri Light"/>
                <a:cs typeface="Calibri Light"/>
              </a:rPr>
              <a:t>или</a:t>
            </a:r>
            <a:endParaRPr sz="2400">
              <a:latin typeface="Calibri Light"/>
              <a:cs typeface="Calibri Light"/>
            </a:endParaRPr>
          </a:p>
          <a:p>
            <a:pPr marL="20955" marR="357505">
              <a:lnSpc>
                <a:spcPct val="100000"/>
              </a:lnSpc>
              <a:spcBef>
                <a:spcPts val="919"/>
              </a:spcBef>
            </a:pPr>
            <a:r>
              <a:rPr sz="1200" b="1" spc="-10" dirty="0">
                <a:latin typeface="Calibri"/>
                <a:cs typeface="Calibri"/>
              </a:rPr>
              <a:t>Служебная</a:t>
            </a:r>
            <a:r>
              <a:rPr sz="1200" b="1" spc="27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записка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0" dirty="0">
                <a:latin typeface="Calibri Light"/>
                <a:cs typeface="Calibri Light"/>
              </a:rPr>
              <a:t>о</a:t>
            </a:r>
            <a:r>
              <a:rPr sz="1200" b="0" spc="-35" dirty="0">
                <a:latin typeface="Calibri Light"/>
                <a:cs typeface="Calibri Light"/>
              </a:rPr>
              <a:t> </a:t>
            </a:r>
            <a:r>
              <a:rPr sz="1200" b="0" dirty="0">
                <a:latin typeface="Calibri Light"/>
                <a:cs typeface="Calibri Light"/>
              </a:rPr>
              <a:t>смене</a:t>
            </a:r>
            <a:r>
              <a:rPr sz="1200" b="0" spc="-40" dirty="0">
                <a:latin typeface="Calibri Light"/>
                <a:cs typeface="Calibri Light"/>
              </a:rPr>
              <a:t> </a:t>
            </a:r>
            <a:r>
              <a:rPr sz="1200" b="0" spc="-5" dirty="0">
                <a:latin typeface="Calibri Light"/>
                <a:cs typeface="Calibri Light"/>
              </a:rPr>
              <a:t>материально </a:t>
            </a:r>
            <a:r>
              <a:rPr sz="1200" b="0" spc="-254" dirty="0">
                <a:latin typeface="Calibri Light"/>
                <a:cs typeface="Calibri Light"/>
              </a:rPr>
              <a:t> </a:t>
            </a:r>
            <a:r>
              <a:rPr sz="1200" b="0" spc="-5" dirty="0">
                <a:latin typeface="Calibri Light"/>
                <a:cs typeface="Calibri Light"/>
              </a:rPr>
              <a:t>ответственного</a:t>
            </a:r>
            <a:r>
              <a:rPr sz="1200" b="0" spc="-30" dirty="0">
                <a:latin typeface="Calibri Light"/>
                <a:cs typeface="Calibri Light"/>
              </a:rPr>
              <a:t> </a:t>
            </a:r>
            <a:r>
              <a:rPr sz="1200" b="0" spc="-5" dirty="0">
                <a:latin typeface="Calibri Light"/>
                <a:cs typeface="Calibri Light"/>
              </a:rPr>
              <a:t>лица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07107" y="1975104"/>
            <a:ext cx="577850" cy="848994"/>
            <a:chOff x="2007107" y="1975104"/>
            <a:chExt cx="577850" cy="84899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157" y="1994154"/>
              <a:ext cx="539496" cy="810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26157" y="1994154"/>
              <a:ext cx="539750" cy="810895"/>
            </a:xfrm>
            <a:custGeom>
              <a:avLst/>
              <a:gdLst/>
              <a:ahLst/>
              <a:cxnLst/>
              <a:rect l="l" t="t" r="r" b="b"/>
              <a:pathLst>
                <a:path w="539750" h="810894">
                  <a:moveTo>
                    <a:pt x="449580" y="810768"/>
                  </a:moveTo>
                  <a:lnTo>
                    <a:pt x="467614" y="738885"/>
                  </a:lnTo>
                  <a:lnTo>
                    <a:pt x="539496" y="720851"/>
                  </a:lnTo>
                  <a:lnTo>
                    <a:pt x="449580" y="810768"/>
                  </a:lnTo>
                  <a:lnTo>
                    <a:pt x="0" y="810768"/>
                  </a:lnTo>
                  <a:lnTo>
                    <a:pt x="0" y="0"/>
                  </a:lnTo>
                  <a:lnTo>
                    <a:pt x="539496" y="0"/>
                  </a:lnTo>
                  <a:lnTo>
                    <a:pt x="539496" y="72085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016251" y="3023616"/>
            <a:ext cx="577850" cy="847725"/>
            <a:chOff x="2016251" y="3023616"/>
            <a:chExt cx="577850" cy="8477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5301" y="3042666"/>
              <a:ext cx="539496" cy="8092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35301" y="3042666"/>
              <a:ext cx="539750" cy="809625"/>
            </a:xfrm>
            <a:custGeom>
              <a:avLst/>
              <a:gdLst/>
              <a:ahLst/>
              <a:cxnLst/>
              <a:rect l="l" t="t" r="r" b="b"/>
              <a:pathLst>
                <a:path w="539750" h="809625">
                  <a:moveTo>
                    <a:pt x="449580" y="809243"/>
                  </a:moveTo>
                  <a:lnTo>
                    <a:pt x="467614" y="737361"/>
                  </a:lnTo>
                  <a:lnTo>
                    <a:pt x="539496" y="719327"/>
                  </a:lnTo>
                  <a:lnTo>
                    <a:pt x="449580" y="809243"/>
                  </a:lnTo>
                  <a:lnTo>
                    <a:pt x="0" y="809243"/>
                  </a:lnTo>
                  <a:lnTo>
                    <a:pt x="0" y="0"/>
                  </a:lnTo>
                  <a:lnTo>
                    <a:pt x="539496" y="0"/>
                  </a:lnTo>
                  <a:lnTo>
                    <a:pt x="539496" y="719327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30720" y="2204720"/>
            <a:ext cx="2054860" cy="162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Договор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0" dirty="0">
                <a:latin typeface="Calibri Light"/>
                <a:cs typeface="Calibri Light"/>
              </a:rPr>
              <a:t>o</a:t>
            </a:r>
            <a:r>
              <a:rPr sz="1200" b="0" spc="-25" dirty="0">
                <a:latin typeface="Calibri Light"/>
                <a:cs typeface="Calibri Light"/>
              </a:rPr>
              <a:t> </a:t>
            </a:r>
            <a:r>
              <a:rPr sz="1200" b="0" spc="-5" dirty="0">
                <a:latin typeface="Calibri Light"/>
                <a:cs typeface="Calibri Light"/>
              </a:rPr>
              <a:t>полной</a:t>
            </a:r>
            <a:r>
              <a:rPr sz="1200" b="0" spc="-20" dirty="0">
                <a:latin typeface="Calibri Light"/>
                <a:cs typeface="Calibri Light"/>
              </a:rPr>
              <a:t> </a:t>
            </a:r>
            <a:r>
              <a:rPr sz="1200" b="0" spc="-5" dirty="0">
                <a:latin typeface="Calibri Light"/>
                <a:cs typeface="Calibri Light"/>
              </a:rPr>
              <a:t>индивидуальной</a:t>
            </a:r>
            <a:endParaRPr sz="12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200" b="0" spc="-5" dirty="0">
                <a:latin typeface="Calibri Light"/>
                <a:cs typeface="Calibri Light"/>
              </a:rPr>
              <a:t>материальной</a:t>
            </a:r>
            <a:r>
              <a:rPr sz="1200" b="0" spc="-15" dirty="0">
                <a:latin typeface="Calibri Light"/>
                <a:cs typeface="Calibri Light"/>
              </a:rPr>
              <a:t> </a:t>
            </a:r>
            <a:r>
              <a:rPr sz="1200" b="0" spc="-5" dirty="0">
                <a:latin typeface="Calibri Light"/>
                <a:cs typeface="Calibri Light"/>
              </a:rPr>
              <a:t>ответственности</a:t>
            </a:r>
            <a:endParaRPr sz="1200" dirty="0">
              <a:latin typeface="Calibri Light"/>
              <a:cs typeface="Calibri Light"/>
            </a:endParaRPr>
          </a:p>
          <a:p>
            <a:pPr marL="438150">
              <a:lnSpc>
                <a:spcPct val="100000"/>
              </a:lnSpc>
              <a:spcBef>
                <a:spcPts val="135"/>
              </a:spcBef>
            </a:pPr>
            <a:r>
              <a:rPr sz="2400" b="0" spc="-5" dirty="0">
                <a:solidFill>
                  <a:srgbClr val="005AAA"/>
                </a:solidFill>
                <a:latin typeface="Calibri Light"/>
                <a:cs typeface="Calibri Light"/>
              </a:rPr>
              <a:t>или</a:t>
            </a:r>
            <a:endParaRPr sz="2400" dirty="0">
              <a:latin typeface="Calibri Light"/>
              <a:cs typeface="Calibri Light"/>
            </a:endParaRPr>
          </a:p>
          <a:p>
            <a:pPr marL="20955">
              <a:lnSpc>
                <a:spcPct val="100000"/>
              </a:lnSpc>
              <a:spcBef>
                <a:spcPts val="919"/>
              </a:spcBef>
            </a:pPr>
            <a:r>
              <a:rPr sz="1200" b="1" spc="-10" dirty="0">
                <a:latin typeface="Calibri"/>
                <a:cs typeface="Calibri"/>
              </a:rPr>
              <a:t>Договор</a:t>
            </a:r>
            <a:endParaRPr sz="1200" dirty="0">
              <a:latin typeface="Calibri"/>
              <a:cs typeface="Calibri"/>
            </a:endParaRPr>
          </a:p>
          <a:p>
            <a:pPr marL="20955" marR="5080">
              <a:lnSpc>
                <a:spcPct val="100000"/>
              </a:lnSpc>
            </a:pPr>
            <a:r>
              <a:rPr sz="1200" b="0" dirty="0">
                <a:latin typeface="Calibri Light"/>
                <a:cs typeface="Calibri Light"/>
              </a:rPr>
              <a:t>o </a:t>
            </a:r>
            <a:r>
              <a:rPr sz="1200" b="0" spc="-5" dirty="0">
                <a:latin typeface="Calibri Light"/>
                <a:cs typeface="Calibri Light"/>
              </a:rPr>
              <a:t>коллективной (бригадной) </a:t>
            </a:r>
            <a:r>
              <a:rPr sz="1200" b="0" dirty="0">
                <a:latin typeface="Calibri Light"/>
                <a:cs typeface="Calibri Light"/>
              </a:rPr>
              <a:t> </a:t>
            </a:r>
            <a:r>
              <a:rPr sz="1200" b="0" spc="-5" dirty="0">
                <a:latin typeface="Calibri Light"/>
                <a:cs typeface="Calibri Light"/>
              </a:rPr>
              <a:t>материальной</a:t>
            </a:r>
            <a:r>
              <a:rPr sz="1200" b="0" spc="-10" dirty="0">
                <a:latin typeface="Calibri Light"/>
                <a:cs typeface="Calibri Light"/>
              </a:rPr>
              <a:t> </a:t>
            </a:r>
            <a:r>
              <a:rPr sz="1200" b="0" spc="-5" dirty="0">
                <a:latin typeface="Calibri Light"/>
                <a:cs typeface="Calibri Light"/>
              </a:rPr>
              <a:t>ответственности</a:t>
            </a:r>
            <a:endParaRPr sz="1200" dirty="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14059" y="1975104"/>
            <a:ext cx="579120" cy="848994"/>
            <a:chOff x="5814059" y="1975104"/>
            <a:chExt cx="579120" cy="848994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3109" y="1994154"/>
              <a:ext cx="541019" cy="8107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33109" y="1994154"/>
              <a:ext cx="541020" cy="810895"/>
            </a:xfrm>
            <a:custGeom>
              <a:avLst/>
              <a:gdLst/>
              <a:ahLst/>
              <a:cxnLst/>
              <a:rect l="l" t="t" r="r" b="b"/>
              <a:pathLst>
                <a:path w="541020" h="810894">
                  <a:moveTo>
                    <a:pt x="450850" y="810768"/>
                  </a:moveTo>
                  <a:lnTo>
                    <a:pt x="468884" y="738632"/>
                  </a:lnTo>
                  <a:lnTo>
                    <a:pt x="541019" y="720597"/>
                  </a:lnTo>
                  <a:lnTo>
                    <a:pt x="450850" y="810768"/>
                  </a:lnTo>
                  <a:lnTo>
                    <a:pt x="0" y="810768"/>
                  </a:lnTo>
                  <a:lnTo>
                    <a:pt x="0" y="0"/>
                  </a:lnTo>
                  <a:lnTo>
                    <a:pt x="541019" y="0"/>
                  </a:lnTo>
                  <a:lnTo>
                    <a:pt x="541019" y="720597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823203" y="3023616"/>
            <a:ext cx="577850" cy="847725"/>
            <a:chOff x="5823203" y="3023616"/>
            <a:chExt cx="577850" cy="84772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2253" y="3042666"/>
              <a:ext cx="539496" cy="80924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42253" y="3042666"/>
              <a:ext cx="539750" cy="809625"/>
            </a:xfrm>
            <a:custGeom>
              <a:avLst/>
              <a:gdLst/>
              <a:ahLst/>
              <a:cxnLst/>
              <a:rect l="l" t="t" r="r" b="b"/>
              <a:pathLst>
                <a:path w="539750" h="809625">
                  <a:moveTo>
                    <a:pt x="449580" y="809243"/>
                  </a:moveTo>
                  <a:lnTo>
                    <a:pt x="467613" y="737361"/>
                  </a:lnTo>
                  <a:lnTo>
                    <a:pt x="539496" y="719327"/>
                  </a:lnTo>
                  <a:lnTo>
                    <a:pt x="449580" y="809243"/>
                  </a:lnTo>
                  <a:lnTo>
                    <a:pt x="0" y="809243"/>
                  </a:lnTo>
                  <a:lnTo>
                    <a:pt x="0" y="0"/>
                  </a:lnTo>
                  <a:lnTo>
                    <a:pt x="539496" y="0"/>
                  </a:lnTo>
                  <a:lnTo>
                    <a:pt x="539496" y="719327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40436" y="2674620"/>
            <a:ext cx="1079500" cy="494030"/>
          </a:xfrm>
          <a:custGeom>
            <a:avLst/>
            <a:gdLst/>
            <a:ahLst/>
            <a:cxnLst/>
            <a:rect l="l" t="t" r="r" b="b"/>
            <a:pathLst>
              <a:path w="1079500" h="494030">
                <a:moveTo>
                  <a:pt x="832104" y="0"/>
                </a:moveTo>
                <a:lnTo>
                  <a:pt x="832104" y="123443"/>
                </a:lnTo>
                <a:lnTo>
                  <a:pt x="0" y="123443"/>
                </a:lnTo>
                <a:lnTo>
                  <a:pt x="0" y="370331"/>
                </a:lnTo>
                <a:lnTo>
                  <a:pt x="832104" y="370331"/>
                </a:lnTo>
                <a:lnTo>
                  <a:pt x="832104" y="493775"/>
                </a:lnTo>
                <a:lnTo>
                  <a:pt x="1078992" y="246887"/>
                </a:lnTo>
                <a:lnTo>
                  <a:pt x="832104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55235" y="2674620"/>
            <a:ext cx="1079500" cy="494030"/>
          </a:xfrm>
          <a:custGeom>
            <a:avLst/>
            <a:gdLst/>
            <a:ahLst/>
            <a:cxnLst/>
            <a:rect l="l" t="t" r="r" b="b"/>
            <a:pathLst>
              <a:path w="1079500" h="494030">
                <a:moveTo>
                  <a:pt x="832103" y="0"/>
                </a:moveTo>
                <a:lnTo>
                  <a:pt x="832103" y="123443"/>
                </a:lnTo>
                <a:lnTo>
                  <a:pt x="0" y="123443"/>
                </a:lnTo>
                <a:lnTo>
                  <a:pt x="0" y="370331"/>
                </a:lnTo>
                <a:lnTo>
                  <a:pt x="832103" y="370331"/>
                </a:lnTo>
                <a:lnTo>
                  <a:pt x="832103" y="493775"/>
                </a:lnTo>
                <a:lnTo>
                  <a:pt x="1078991" y="246887"/>
                </a:lnTo>
                <a:lnTo>
                  <a:pt x="832103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256791" y="4881168"/>
            <a:ext cx="17640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21" name="object 21"/>
          <p:cNvSpPr txBox="1"/>
          <p:nvPr/>
        </p:nvSpPr>
        <p:spPr>
          <a:xfrm>
            <a:off x="8621014" y="4913248"/>
            <a:ext cx="4457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b="1" dirty="0">
                <a:solidFill>
                  <a:srgbClr val="E72B6F"/>
                </a:solidFill>
                <a:latin typeface="Calibri"/>
                <a:cs typeface="Calibri"/>
              </a:rPr>
              <a:t>2</a:t>
            </a:fld>
            <a:r>
              <a:rPr sz="1500" b="1" spc="-50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/</a:t>
            </a:r>
            <a:r>
              <a:rPr sz="1200" b="1" spc="-45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0" y="20828"/>
            <a:ext cx="4437379" cy="221214"/>
          </a:xfrm>
          <a:prstGeom prst="rect">
            <a:avLst/>
          </a:prstGeom>
          <a:solidFill>
            <a:srgbClr val="714496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   </a:t>
            </a:r>
            <a:r>
              <a:rPr sz="1350" b="0" spc="-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r>
              <a:rPr sz="1350" b="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sz="135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r>
              <a:rPr sz="1350" b="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256791" y="4881168"/>
            <a:ext cx="17640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8621014" y="4913248"/>
            <a:ext cx="4457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b="1" dirty="0">
                <a:solidFill>
                  <a:srgbClr val="E72B6F"/>
                </a:solidFill>
                <a:latin typeface="Calibri"/>
                <a:cs typeface="Calibri"/>
              </a:rPr>
              <a:t>3</a:t>
            </a:fld>
            <a:r>
              <a:rPr sz="1500" b="1" spc="-50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/</a:t>
            </a:r>
            <a:r>
              <a:rPr sz="1200" b="1" spc="-45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895" y="420446"/>
            <a:ext cx="26904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Что</a:t>
            </a:r>
            <a:r>
              <a:rPr spc="-30" dirty="0"/>
              <a:t> </a:t>
            </a:r>
            <a:r>
              <a:rPr spc="-15" dirty="0"/>
              <a:t>это</a:t>
            </a:r>
            <a:r>
              <a:rPr spc="-25" dirty="0"/>
              <a:t> </a:t>
            </a:r>
            <a:r>
              <a:rPr dirty="0"/>
              <a:t>значит?!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0610" y="1305814"/>
            <a:ext cx="7404100" cy="268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Договор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5" dirty="0">
                <a:latin typeface="Calibri"/>
                <a:cs typeface="Calibri"/>
              </a:rPr>
              <a:t> полной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индивидуальной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материальной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ответственности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b="0" i="1" dirty="0">
                <a:latin typeface="Calibri Light"/>
                <a:cs typeface="Calibri Light"/>
              </a:rPr>
              <a:t>…</a:t>
            </a:r>
            <a:r>
              <a:rPr sz="1500" b="0" i="1" spc="1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договор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о</a:t>
            </a:r>
            <a:r>
              <a:rPr sz="1500" b="0" i="1" spc="-5" dirty="0">
                <a:latin typeface="Calibri Light"/>
                <a:cs typeface="Calibri Light"/>
              </a:rPr>
              <a:t> возмещении</a:t>
            </a:r>
            <a:r>
              <a:rPr sz="1500" b="0" i="1" spc="-2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работодателю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причиненного</a:t>
            </a:r>
            <a:r>
              <a:rPr sz="1500" b="0" i="1" spc="2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ущерба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в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полном</a:t>
            </a:r>
            <a:r>
              <a:rPr sz="1500" b="0" i="1" spc="1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размере</a:t>
            </a:r>
            <a:endParaRPr sz="1500" dirty="0">
              <a:latin typeface="Calibri Light"/>
              <a:cs typeface="Calibri Light"/>
            </a:endParaRPr>
          </a:p>
          <a:p>
            <a:pPr marL="12700" marR="334010">
              <a:lnSpc>
                <a:spcPct val="100000"/>
              </a:lnSpc>
            </a:pPr>
            <a:r>
              <a:rPr sz="1500" b="0" i="1" dirty="0">
                <a:latin typeface="Calibri Light"/>
                <a:cs typeface="Calibri Light"/>
              </a:rPr>
              <a:t>за </a:t>
            </a:r>
            <a:r>
              <a:rPr sz="1500" b="0" i="1" spc="-5" dirty="0">
                <a:latin typeface="Calibri Light"/>
                <a:cs typeface="Calibri Light"/>
              </a:rPr>
              <a:t>недостачу</a:t>
            </a:r>
            <a:r>
              <a:rPr sz="1500" b="0" i="1" dirty="0">
                <a:latin typeface="Calibri Light"/>
                <a:cs typeface="Calibri Light"/>
              </a:rPr>
              <a:t> вверенного</a:t>
            </a:r>
            <a:r>
              <a:rPr sz="1500" b="0" i="1" spc="-2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работнику</a:t>
            </a:r>
            <a:r>
              <a:rPr sz="1500" b="0" i="1" spc="2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имущества,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непосредственно</a:t>
            </a:r>
            <a:r>
              <a:rPr sz="1500" b="0" i="1" spc="-2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обслуживающему </a:t>
            </a:r>
            <a:r>
              <a:rPr sz="1500" b="0" i="1" spc="-32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или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использующему денежные,</a:t>
            </a:r>
            <a:r>
              <a:rPr sz="1500" b="0" i="1" spc="-3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товарные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ценности или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иное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10" dirty="0">
                <a:latin typeface="Calibri Light"/>
                <a:cs typeface="Calibri Light"/>
              </a:rPr>
              <a:t>имущество.</a:t>
            </a:r>
            <a:endParaRPr sz="15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500" b="1" spc="-15" dirty="0">
                <a:latin typeface="Calibri"/>
                <a:cs typeface="Calibri"/>
              </a:rPr>
              <a:t>(ст.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244 ТК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РФ)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b="0" i="1" dirty="0">
                <a:latin typeface="Calibri Light"/>
                <a:cs typeface="Calibri Light"/>
              </a:rPr>
              <a:t>…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материальная</a:t>
            </a:r>
            <a:r>
              <a:rPr sz="1500" b="0" i="1" spc="1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ответственность</a:t>
            </a:r>
            <a:r>
              <a:rPr sz="1500" b="0" i="1" spc="-30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в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полном</a:t>
            </a:r>
            <a:r>
              <a:rPr sz="1500" b="0" i="1" spc="1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размере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причиненного</a:t>
            </a:r>
            <a:r>
              <a:rPr sz="1500" b="0" i="1" spc="2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ущерба</a:t>
            </a:r>
            <a:endParaRPr sz="1500" dirty="0">
              <a:latin typeface="Calibri Light"/>
              <a:cs typeface="Calibri Light"/>
            </a:endParaRPr>
          </a:p>
          <a:p>
            <a:pPr marL="12700" marR="80010">
              <a:lnSpc>
                <a:spcPct val="100000"/>
              </a:lnSpc>
            </a:pPr>
            <a:r>
              <a:rPr sz="1500" b="0" i="1" spc="-5" dirty="0">
                <a:latin typeface="Calibri Light"/>
                <a:cs typeface="Calibri Light"/>
              </a:rPr>
              <a:t>возлагается</a:t>
            </a:r>
            <a:r>
              <a:rPr sz="1500" b="0" i="1" spc="-20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на</a:t>
            </a:r>
            <a:r>
              <a:rPr sz="1500" b="0" i="1" spc="1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работника</a:t>
            </a:r>
            <a:r>
              <a:rPr sz="1500" b="0" i="1" spc="25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в</a:t>
            </a:r>
            <a:r>
              <a:rPr sz="1500" b="0" i="1" spc="-5" dirty="0">
                <a:latin typeface="Calibri Light"/>
                <a:cs typeface="Calibri Light"/>
              </a:rPr>
              <a:t> случаях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недостачи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ценностей,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вверенных</a:t>
            </a:r>
            <a:r>
              <a:rPr sz="1500" b="0" i="1" spc="-30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ему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на </a:t>
            </a:r>
            <a:r>
              <a:rPr sz="1500" b="0" i="1" spc="-5" dirty="0">
                <a:latin typeface="Calibri Light"/>
                <a:cs typeface="Calibri Light"/>
              </a:rPr>
              <a:t>основании </a:t>
            </a:r>
            <a:r>
              <a:rPr sz="1500" b="0" i="1" spc="-32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специального</a:t>
            </a:r>
            <a:r>
              <a:rPr sz="1500" b="0" i="1" spc="1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письменного</a:t>
            </a:r>
            <a:r>
              <a:rPr sz="1500" b="0" i="1" spc="1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договора</a:t>
            </a:r>
            <a:r>
              <a:rPr sz="1500" b="0" i="1" spc="1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или полученных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им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по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разовому</a:t>
            </a:r>
            <a:r>
              <a:rPr sz="1500" b="0" i="1" spc="1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документу.</a:t>
            </a:r>
            <a:endParaRPr sz="15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500" b="1" dirty="0">
                <a:latin typeface="Calibri"/>
                <a:cs typeface="Calibri"/>
              </a:rPr>
              <a:t>(п.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2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ст.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223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ТК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РФ)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6414" y="4865623"/>
            <a:ext cx="4203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E72B6F"/>
                </a:solidFill>
                <a:latin typeface="Calibri"/>
                <a:cs typeface="Calibri"/>
              </a:rPr>
              <a:t>4</a:t>
            </a:r>
            <a:r>
              <a:rPr sz="1500" b="1" spc="-50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/</a:t>
            </a:r>
            <a:r>
              <a:rPr sz="1200" b="1" spc="-45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6791" y="4847640"/>
            <a:ext cx="176403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 err="1" smtClean="0">
                <a:solidFill>
                  <a:srgbClr val="005AAA"/>
                </a:solidFill>
                <a:latin typeface="Calibri"/>
                <a:cs typeface="Calibri"/>
              </a:rPr>
              <a:t>М</a:t>
            </a:r>
            <a:r>
              <a:rPr sz="1050" spc="-5" dirty="0" err="1" smtClean="0">
                <a:solidFill>
                  <a:srgbClr val="005AAA"/>
                </a:solidFill>
                <a:latin typeface="Calibri"/>
                <a:cs typeface="Calibri"/>
              </a:rPr>
              <a:t>атер</a:t>
            </a:r>
            <a:r>
              <a:rPr sz="1050" dirty="0" err="1" smtClean="0">
                <a:solidFill>
                  <a:srgbClr val="005AAA"/>
                </a:solidFill>
                <a:latin typeface="Calibri"/>
                <a:cs typeface="Calibri"/>
              </a:rPr>
              <a:t>иал</a:t>
            </a:r>
            <a:r>
              <a:rPr sz="1050" spc="-5" dirty="0" err="1" smtClean="0">
                <a:solidFill>
                  <a:srgbClr val="005AAA"/>
                </a:solidFill>
                <a:latin typeface="Calibri"/>
                <a:cs typeface="Calibri"/>
              </a:rPr>
              <a:t>ь</a:t>
            </a:r>
            <a:r>
              <a:rPr sz="1050" dirty="0" err="1" smtClean="0">
                <a:solidFill>
                  <a:srgbClr val="005AAA"/>
                </a:solidFill>
                <a:latin typeface="Calibri"/>
                <a:cs typeface="Calibri"/>
              </a:rPr>
              <a:t>ный</a:t>
            </a:r>
            <a:r>
              <a:rPr sz="1050" spc="-45" dirty="0" smtClean="0">
                <a:solidFill>
                  <a:srgbClr val="005AAA"/>
                </a:solidFill>
                <a:latin typeface="Calibri"/>
                <a:cs typeface="Calibri"/>
              </a:rPr>
              <a:t> </a:t>
            </a:r>
            <a:r>
              <a:rPr sz="1050" spc="-5" dirty="0" err="1" smtClean="0">
                <a:solidFill>
                  <a:srgbClr val="005AAA"/>
                </a:solidFill>
                <a:latin typeface="Calibri"/>
                <a:cs typeface="Calibri"/>
              </a:rPr>
              <a:t>отдел</a:t>
            </a:r>
            <a:r>
              <a:rPr lang="ru-RU" sz="1050" spc="-5" dirty="0" smtClean="0">
                <a:solidFill>
                  <a:srgbClr val="005AAA"/>
                </a:solidFill>
                <a:latin typeface="Calibri"/>
                <a:cs typeface="Calibri"/>
              </a:rPr>
              <a:t> УБУ и ФК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r>
              <a:rPr sz="1350" b="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131" y="423494"/>
            <a:ext cx="157480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/>
              <a:t>Почему</a:t>
            </a:r>
            <a:r>
              <a:rPr sz="2700" spc="-65" dirty="0"/>
              <a:t> </a:t>
            </a:r>
            <a:r>
              <a:rPr sz="2700" spc="-10" dirty="0"/>
              <a:t>я?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313131" y="841628"/>
            <a:ext cx="5908675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E72B6F"/>
                </a:solidFill>
                <a:latin typeface="Calibri Light"/>
                <a:cs typeface="Calibri Light"/>
              </a:rPr>
              <a:t>С</a:t>
            </a:r>
            <a:r>
              <a:rPr sz="1800" b="0" spc="-5" dirty="0">
                <a:solidFill>
                  <a:srgbClr val="E72B6F"/>
                </a:solidFill>
                <a:latin typeface="Calibri Light"/>
                <a:cs typeface="Calibri Light"/>
              </a:rPr>
              <a:t> кем заключается</a:t>
            </a:r>
            <a:r>
              <a:rPr sz="1800" b="0" spc="-20" dirty="0">
                <a:solidFill>
                  <a:srgbClr val="E72B6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E72B6F"/>
                </a:solidFill>
                <a:latin typeface="Calibri Light"/>
                <a:cs typeface="Calibri Light"/>
              </a:rPr>
              <a:t>договор </a:t>
            </a:r>
            <a:r>
              <a:rPr sz="1800" b="0" dirty="0">
                <a:solidFill>
                  <a:srgbClr val="E72B6F"/>
                </a:solidFill>
                <a:latin typeface="Calibri Light"/>
                <a:cs typeface="Calibri Light"/>
              </a:rPr>
              <a:t>о </a:t>
            </a:r>
            <a:r>
              <a:rPr sz="1800" b="0" spc="-5" dirty="0">
                <a:solidFill>
                  <a:srgbClr val="E72B6F"/>
                </a:solidFill>
                <a:latin typeface="Calibri Light"/>
                <a:cs typeface="Calibri Light"/>
              </a:rPr>
              <a:t>материальной</a:t>
            </a:r>
            <a:r>
              <a:rPr sz="1800" b="0" spc="25" dirty="0">
                <a:solidFill>
                  <a:srgbClr val="E72B6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E72B6F"/>
                </a:solidFill>
                <a:latin typeface="Calibri Light"/>
                <a:cs typeface="Calibri Light"/>
              </a:rPr>
              <a:t>ответственности</a:t>
            </a:r>
            <a:endParaRPr sz="1800" dirty="0">
              <a:latin typeface="Calibri Light"/>
              <a:cs typeface="Calibri Light"/>
            </a:endParaRPr>
          </a:p>
          <a:p>
            <a:pPr marL="46355">
              <a:lnSpc>
                <a:spcPct val="100000"/>
              </a:lnSpc>
              <a:spcBef>
                <a:spcPts val="1270"/>
              </a:spcBef>
            </a:pPr>
            <a:r>
              <a:rPr sz="1000" b="1" dirty="0">
                <a:latin typeface="Calibri"/>
                <a:cs typeface="Calibri"/>
              </a:rPr>
              <a:t>Потому что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я: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1433271"/>
            <a:ext cx="4123054" cy="32010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49860" algn="l"/>
              </a:tabLst>
            </a:pPr>
            <a:r>
              <a:rPr sz="1100" b="0" spc="5" dirty="0">
                <a:latin typeface="Calibri Light"/>
                <a:cs typeface="Calibri Light"/>
              </a:rPr>
              <a:t>кассир</a:t>
            </a:r>
            <a:r>
              <a:rPr sz="1100" b="0" spc="-2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или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работник,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выполняющий</a:t>
            </a:r>
            <a:r>
              <a:rPr sz="1100" b="0" spc="-2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обязанности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кассира;</a:t>
            </a:r>
            <a:endParaRPr sz="1100" dirty="0">
              <a:latin typeface="Calibri Light"/>
              <a:cs typeface="Calibri Light"/>
            </a:endParaRPr>
          </a:p>
          <a:p>
            <a:pPr marL="149860" indent="-137160">
              <a:lnSpc>
                <a:spcPts val="1210"/>
              </a:lnSpc>
              <a:spcBef>
                <a:spcPts val="275"/>
              </a:spcBef>
              <a:buFont typeface="Arial"/>
              <a:buChar char="•"/>
              <a:tabLst>
                <a:tab pos="149860" algn="l"/>
              </a:tabLst>
            </a:pPr>
            <a:r>
              <a:rPr sz="1100" b="0" spc="10" dirty="0">
                <a:latin typeface="Calibri Light"/>
                <a:cs typeface="Calibri Light"/>
              </a:rPr>
              <a:t>выполняю</a:t>
            </a:r>
            <a:r>
              <a:rPr sz="1100" b="0" spc="-2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инкассаторские</a:t>
            </a:r>
            <a:r>
              <a:rPr sz="1100" b="0" spc="-2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функции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перевозку</a:t>
            </a:r>
            <a:endParaRPr sz="1100" dirty="0">
              <a:latin typeface="Calibri Light"/>
              <a:cs typeface="Calibri Light"/>
            </a:endParaRPr>
          </a:p>
          <a:p>
            <a:pPr marL="149225">
              <a:lnSpc>
                <a:spcPts val="1210"/>
              </a:lnSpc>
            </a:pPr>
            <a:r>
              <a:rPr sz="1100" b="0" spc="10" dirty="0">
                <a:latin typeface="Calibri Light"/>
                <a:cs typeface="Calibri Light"/>
              </a:rPr>
              <a:t>(транспортировку)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денежных</a:t>
            </a:r>
            <a:r>
              <a:rPr sz="1100" b="0" spc="5" dirty="0">
                <a:latin typeface="Calibri Light"/>
                <a:cs typeface="Calibri Light"/>
              </a:rPr>
              <a:t> средств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5" dirty="0">
                <a:latin typeface="Calibri Light"/>
                <a:cs typeface="Calibri Light"/>
              </a:rPr>
              <a:t>и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иных</a:t>
            </a:r>
            <a:r>
              <a:rPr sz="1100" b="0" spc="5" dirty="0">
                <a:latin typeface="Calibri Light"/>
                <a:cs typeface="Calibri Light"/>
              </a:rPr>
              <a:t> ценностей;</a:t>
            </a:r>
            <a:endParaRPr sz="1100" dirty="0">
              <a:latin typeface="Calibri Light"/>
              <a:cs typeface="Calibri Light"/>
            </a:endParaRPr>
          </a:p>
          <a:p>
            <a:pPr marL="149225" marR="69215" indent="-137160">
              <a:lnSpc>
                <a:spcPts val="1100"/>
              </a:lnSpc>
              <a:spcBef>
                <a:spcPts val="500"/>
              </a:spcBef>
              <a:buFont typeface="Arial"/>
              <a:buChar char="•"/>
              <a:tabLst>
                <a:tab pos="149860" algn="l"/>
              </a:tabLst>
            </a:pPr>
            <a:r>
              <a:rPr sz="1100" b="0" spc="5" dirty="0">
                <a:latin typeface="Calibri Light"/>
                <a:cs typeface="Calibri Light"/>
              </a:rPr>
              <a:t>директор,</a:t>
            </a:r>
            <a:r>
              <a:rPr sz="1100" b="0" spc="1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заведующий,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администратор,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другой</a:t>
            </a:r>
            <a:r>
              <a:rPr sz="1100" b="0" spc="2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руководитель </a:t>
            </a:r>
            <a:r>
              <a:rPr sz="1100" b="0" spc="10" dirty="0">
                <a:latin typeface="Calibri Light"/>
                <a:cs typeface="Calibri Light"/>
              </a:rPr>
              <a:t> организации, подразделения </a:t>
            </a:r>
            <a:r>
              <a:rPr sz="1100" b="0" spc="5" dirty="0">
                <a:latin typeface="Calibri Light"/>
                <a:cs typeface="Calibri Light"/>
              </a:rPr>
              <a:t>торговли, общественного питания, </a:t>
            </a:r>
            <a:r>
              <a:rPr sz="1100" b="0" spc="-23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бытового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обслуживания, гостиницы,</a:t>
            </a:r>
            <a:r>
              <a:rPr sz="1100" b="0" spc="2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их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заместитель,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помощник;</a:t>
            </a:r>
            <a:endParaRPr sz="1100" dirty="0">
              <a:latin typeface="Calibri Light"/>
              <a:cs typeface="Calibri Light"/>
            </a:endParaRPr>
          </a:p>
          <a:p>
            <a:pPr marL="149225" marR="565150" indent="-137160">
              <a:lnSpc>
                <a:spcPts val="1100"/>
              </a:lnSpc>
              <a:spcBef>
                <a:spcPts val="500"/>
              </a:spcBef>
              <a:buFont typeface="Arial"/>
              <a:buChar char="•"/>
              <a:tabLst>
                <a:tab pos="149860" algn="l"/>
              </a:tabLst>
            </a:pPr>
            <a:r>
              <a:rPr sz="1100" b="0" spc="5" dirty="0">
                <a:latin typeface="Calibri Light"/>
                <a:cs typeface="Calibri Light"/>
              </a:rPr>
              <a:t>продавец, товаровед </a:t>
            </a:r>
            <a:r>
              <a:rPr sz="1100" b="0" spc="10" dirty="0">
                <a:latin typeface="Calibri Light"/>
                <a:cs typeface="Calibri Light"/>
              </a:rPr>
              <a:t>или иной работник, выполняющий </a:t>
            </a:r>
            <a:r>
              <a:rPr sz="1100" b="0" spc="-23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аналогичные</a:t>
            </a:r>
            <a:r>
              <a:rPr sz="1100" b="0" spc="-2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функции;</a:t>
            </a:r>
            <a:endParaRPr sz="1100" dirty="0">
              <a:latin typeface="Calibri Light"/>
              <a:cs typeface="Calibri Light"/>
            </a:endParaRPr>
          </a:p>
          <a:p>
            <a:pPr marL="149860" indent="-137160">
              <a:lnSpc>
                <a:spcPts val="1210"/>
              </a:lnSpc>
              <a:spcBef>
                <a:spcPts val="280"/>
              </a:spcBef>
              <a:buFont typeface="Arial"/>
              <a:buChar char="•"/>
              <a:tabLst>
                <a:tab pos="149860" algn="l"/>
              </a:tabLst>
            </a:pPr>
            <a:r>
              <a:rPr sz="1100" b="0" spc="10" dirty="0">
                <a:latin typeface="Calibri Light"/>
                <a:cs typeface="Calibri Light"/>
              </a:rPr>
              <a:t>начальник</a:t>
            </a:r>
            <a:r>
              <a:rPr sz="1100" b="0" spc="-2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(руководитель)</a:t>
            </a:r>
            <a:r>
              <a:rPr sz="1100" b="0" spc="1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строительных</a:t>
            </a:r>
            <a:r>
              <a:rPr sz="1100" b="0" spc="10" dirty="0">
                <a:latin typeface="Calibri Light"/>
                <a:cs typeface="Calibri Light"/>
              </a:rPr>
              <a:t> и монтажных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цехов,</a:t>
            </a:r>
            <a:endParaRPr sz="1100" dirty="0">
              <a:latin typeface="Calibri Light"/>
              <a:cs typeface="Calibri Light"/>
            </a:endParaRPr>
          </a:p>
          <a:p>
            <a:pPr marL="149225">
              <a:lnSpc>
                <a:spcPts val="1100"/>
              </a:lnSpc>
            </a:pPr>
            <a:r>
              <a:rPr sz="1100" b="0" spc="5" dirty="0">
                <a:latin typeface="Calibri Light"/>
                <a:cs typeface="Calibri Light"/>
              </a:rPr>
              <a:t>участков</a:t>
            </a:r>
            <a:r>
              <a:rPr sz="1100" b="0" spc="-25" dirty="0">
                <a:latin typeface="Calibri Light"/>
                <a:cs typeface="Calibri Light"/>
              </a:rPr>
              <a:t> </a:t>
            </a:r>
            <a:r>
              <a:rPr sz="1100" b="0" spc="15" dirty="0">
                <a:latin typeface="Calibri Light"/>
                <a:cs typeface="Calibri Light"/>
              </a:rPr>
              <a:t>и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иных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строительно-монтажных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подразделений,</a:t>
            </a:r>
            <a:endParaRPr sz="1100" dirty="0">
              <a:latin typeface="Calibri Light"/>
              <a:cs typeface="Calibri Light"/>
            </a:endParaRPr>
          </a:p>
          <a:p>
            <a:pPr marL="149225">
              <a:lnSpc>
                <a:spcPts val="1210"/>
              </a:lnSpc>
            </a:pPr>
            <a:r>
              <a:rPr sz="1100" b="0" spc="10" dirty="0">
                <a:latin typeface="Calibri Light"/>
                <a:cs typeface="Calibri Light"/>
              </a:rPr>
              <a:t>производитель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работ,</a:t>
            </a:r>
            <a:r>
              <a:rPr sz="1100" b="0" spc="5" dirty="0">
                <a:latin typeface="Calibri Light"/>
                <a:cs typeface="Calibri Light"/>
              </a:rPr>
              <a:t> мастера</a:t>
            </a:r>
            <a:r>
              <a:rPr sz="1100" b="0" spc="-2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строительных </a:t>
            </a:r>
            <a:r>
              <a:rPr sz="1100" b="0" spc="10" dirty="0">
                <a:latin typeface="Calibri Light"/>
                <a:cs typeface="Calibri Light"/>
              </a:rPr>
              <a:t>и монтажных работ;</a:t>
            </a:r>
            <a:endParaRPr sz="1100" dirty="0">
              <a:latin typeface="Calibri Light"/>
              <a:cs typeface="Calibri Light"/>
            </a:endParaRPr>
          </a:p>
          <a:p>
            <a:pPr marL="149225" marR="80010" indent="-137160">
              <a:lnSpc>
                <a:spcPct val="83200"/>
              </a:lnSpc>
              <a:spcBef>
                <a:spcPts val="509"/>
              </a:spcBef>
              <a:buFont typeface="Arial"/>
              <a:buChar char="•"/>
              <a:tabLst>
                <a:tab pos="149860" algn="l"/>
              </a:tabLst>
            </a:pPr>
            <a:r>
              <a:rPr sz="1100" b="0" spc="5" dirty="0">
                <a:latin typeface="Calibri Light"/>
                <a:cs typeface="Calibri Light"/>
              </a:rPr>
              <a:t>заведующий, другой руководитель склада, кладовой (пункта, </a:t>
            </a:r>
            <a:r>
              <a:rPr sz="1100" b="0" spc="1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отделения), других </a:t>
            </a:r>
            <a:r>
              <a:rPr sz="1100" b="0" spc="10" dirty="0">
                <a:latin typeface="Calibri Light"/>
                <a:cs typeface="Calibri Light"/>
              </a:rPr>
              <a:t>организаций и подразделений по </a:t>
            </a:r>
            <a:r>
              <a:rPr sz="1100" b="0" spc="5" dirty="0">
                <a:latin typeface="Calibri Light"/>
                <a:cs typeface="Calibri Light"/>
              </a:rPr>
              <a:t>заготовке, </a:t>
            </a:r>
            <a:r>
              <a:rPr sz="1100" b="0" spc="10" dirty="0">
                <a:latin typeface="Calibri Light"/>
                <a:cs typeface="Calibri Light"/>
              </a:rPr>
              <a:t> транспортировке, хранению, </a:t>
            </a:r>
            <a:r>
              <a:rPr sz="1100" b="0" spc="5" dirty="0">
                <a:latin typeface="Calibri Light"/>
                <a:cs typeface="Calibri Light"/>
              </a:rPr>
              <a:t>учету </a:t>
            </a:r>
            <a:r>
              <a:rPr sz="1100" b="0" spc="10" dirty="0">
                <a:latin typeface="Calibri Light"/>
                <a:cs typeface="Calibri Light"/>
              </a:rPr>
              <a:t>и выдаче материальных 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ценностей, </a:t>
            </a:r>
            <a:r>
              <a:rPr sz="1100" b="0" spc="10" dirty="0">
                <a:latin typeface="Calibri Light"/>
                <a:cs typeface="Calibri Light"/>
              </a:rPr>
              <a:t>их</a:t>
            </a:r>
            <a:r>
              <a:rPr sz="1100" b="0" spc="3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заместитель;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заведующий хозяйством,</a:t>
            </a:r>
            <a:r>
              <a:rPr sz="1100" b="0" spc="10" dirty="0">
                <a:latin typeface="Calibri Light"/>
                <a:cs typeface="Calibri Light"/>
              </a:rPr>
              <a:t> комендант </a:t>
            </a:r>
            <a:r>
              <a:rPr sz="1100" b="0" spc="-23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здания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 иных </a:t>
            </a:r>
            <a:r>
              <a:rPr sz="1100" b="0" spc="5" dirty="0">
                <a:latin typeface="Calibri Light"/>
                <a:cs typeface="Calibri Light"/>
              </a:rPr>
              <a:t>сооружений,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кладовщик,</a:t>
            </a:r>
            <a:r>
              <a:rPr sz="1100" b="0" spc="-2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кастелянша;</a:t>
            </a:r>
            <a:r>
              <a:rPr sz="1100" b="0" spc="-2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агент</a:t>
            </a:r>
            <a:r>
              <a:rPr sz="1100" b="0" spc="1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по</a:t>
            </a:r>
            <a:endParaRPr sz="1100" dirty="0">
              <a:latin typeface="Calibri Light"/>
              <a:cs typeface="Calibri Light"/>
            </a:endParaRPr>
          </a:p>
          <a:p>
            <a:pPr marL="149225" marR="426720">
              <a:lnSpc>
                <a:spcPct val="83300"/>
              </a:lnSpc>
              <a:spcBef>
                <a:spcPts val="5"/>
              </a:spcBef>
            </a:pPr>
            <a:r>
              <a:rPr sz="1100" b="0" spc="5" dirty="0">
                <a:latin typeface="Calibri Light"/>
                <a:cs typeface="Calibri Light"/>
              </a:rPr>
              <a:t>заготовке и/или снабжению, экспедитор </a:t>
            </a:r>
            <a:r>
              <a:rPr sz="1100" b="0" spc="10" dirty="0">
                <a:latin typeface="Calibri Light"/>
                <a:cs typeface="Calibri Light"/>
              </a:rPr>
              <a:t>по перевозке </a:t>
            </a:r>
            <a:r>
              <a:rPr sz="1100" b="0" spc="5" dirty="0">
                <a:latin typeface="Calibri Light"/>
                <a:cs typeface="Calibri Light"/>
              </a:rPr>
              <a:t>или </a:t>
            </a:r>
            <a:r>
              <a:rPr sz="1100" b="0" spc="-23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другой работник, осуществляющий </a:t>
            </a:r>
            <a:r>
              <a:rPr sz="1100" b="0" spc="5" dirty="0">
                <a:latin typeface="Calibri Light"/>
                <a:cs typeface="Calibri Light"/>
              </a:rPr>
              <a:t>получение, заготовку, </a:t>
            </a:r>
            <a:r>
              <a:rPr sz="1100" b="0" spc="10" dirty="0">
                <a:latin typeface="Calibri Light"/>
                <a:cs typeface="Calibri Light"/>
              </a:rPr>
              <a:t> хранение,</a:t>
            </a:r>
            <a:endParaRPr sz="1100" dirty="0">
              <a:latin typeface="Calibri Light"/>
              <a:cs typeface="Calibri Light"/>
            </a:endParaRPr>
          </a:p>
          <a:p>
            <a:pPr marL="149225">
              <a:lnSpc>
                <a:spcPts val="1105"/>
              </a:lnSpc>
            </a:pPr>
            <a:r>
              <a:rPr sz="1100" b="0" spc="5" dirty="0">
                <a:latin typeface="Calibri Light"/>
                <a:cs typeface="Calibri Light"/>
              </a:rPr>
              <a:t>учет, выдачу,</a:t>
            </a:r>
            <a:r>
              <a:rPr sz="1100" b="0" spc="10" dirty="0">
                <a:latin typeface="Calibri Light"/>
                <a:cs typeface="Calibri Light"/>
              </a:rPr>
              <a:t> транспортировку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материальных</a:t>
            </a:r>
            <a:r>
              <a:rPr sz="1100" b="0" spc="5" dirty="0">
                <a:latin typeface="Calibri Light"/>
                <a:cs typeface="Calibri Light"/>
              </a:rPr>
              <a:t> ценностей;</a:t>
            </a:r>
            <a:endParaRPr sz="11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2264" y="1460068"/>
            <a:ext cx="4140835" cy="319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9860" indent="-137160">
              <a:lnSpc>
                <a:spcPts val="1210"/>
              </a:lnSpc>
              <a:spcBef>
                <a:spcPts val="130"/>
              </a:spcBef>
              <a:buFont typeface="Arial"/>
              <a:buChar char="•"/>
              <a:tabLst>
                <a:tab pos="149860" algn="l"/>
              </a:tabLst>
            </a:pPr>
            <a:r>
              <a:rPr sz="1100" b="0" spc="10" dirty="0">
                <a:latin typeface="Calibri Light"/>
                <a:cs typeface="Calibri Light"/>
              </a:rPr>
              <a:t>лаборант,</a:t>
            </a:r>
            <a:r>
              <a:rPr sz="1100" b="0" spc="-2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методист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кафедры,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деканата,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заведующий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сектором</a:t>
            </a:r>
            <a:endParaRPr sz="1100" dirty="0">
              <a:latin typeface="Calibri Light"/>
              <a:cs typeface="Calibri Light"/>
            </a:endParaRPr>
          </a:p>
          <a:p>
            <a:pPr marL="149860">
              <a:lnSpc>
                <a:spcPts val="1210"/>
              </a:lnSpc>
            </a:pPr>
            <a:r>
              <a:rPr sz="1100" b="0" spc="5" dirty="0">
                <a:latin typeface="Calibri Light"/>
                <a:cs typeface="Calibri Light"/>
              </a:rPr>
              <a:t>библиотеки;</a:t>
            </a:r>
            <a:endParaRPr sz="1100" dirty="0">
              <a:latin typeface="Calibri Light"/>
              <a:cs typeface="Calibri Light"/>
            </a:endParaRPr>
          </a:p>
          <a:p>
            <a:pPr marL="149860" marR="266065" indent="-137160">
              <a:lnSpc>
                <a:spcPts val="1090"/>
              </a:lnSpc>
              <a:spcBef>
                <a:spcPts val="515"/>
              </a:spcBef>
              <a:buFont typeface="Arial"/>
              <a:buChar char="•"/>
              <a:tabLst>
                <a:tab pos="149860" algn="l"/>
              </a:tabLst>
            </a:pPr>
            <a:r>
              <a:rPr sz="1100" b="0" spc="10" dirty="0">
                <a:latin typeface="Calibri Light"/>
                <a:cs typeface="Calibri Light"/>
              </a:rPr>
              <a:t>выполняю работы по приему и </a:t>
            </a:r>
            <a:r>
              <a:rPr sz="1100" b="0" spc="5" dirty="0">
                <a:latin typeface="Calibri Light"/>
                <a:cs typeface="Calibri Light"/>
              </a:rPr>
              <a:t>выплате всех </a:t>
            </a:r>
            <a:r>
              <a:rPr sz="1100" b="0" spc="10" dirty="0">
                <a:latin typeface="Calibri Light"/>
                <a:cs typeface="Calibri Light"/>
              </a:rPr>
              <a:t>видов </a:t>
            </a:r>
            <a:r>
              <a:rPr sz="1100" b="0" spc="5" dirty="0">
                <a:latin typeface="Calibri Light"/>
                <a:cs typeface="Calibri Light"/>
              </a:rPr>
              <a:t>платежей; </a:t>
            </a:r>
            <a:r>
              <a:rPr sz="1100" b="0" spc="-23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по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расчетам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при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продаже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(реализации)</a:t>
            </a:r>
            <a:r>
              <a:rPr sz="1100" b="0" spc="-2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товаров, продукции</a:t>
            </a:r>
            <a:endParaRPr sz="1100" dirty="0">
              <a:latin typeface="Calibri Light"/>
              <a:cs typeface="Calibri Light"/>
            </a:endParaRPr>
          </a:p>
          <a:p>
            <a:pPr marL="149860" marR="128270">
              <a:lnSpc>
                <a:spcPts val="1100"/>
              </a:lnSpc>
              <a:spcBef>
                <a:spcPts val="10"/>
              </a:spcBef>
            </a:pPr>
            <a:r>
              <a:rPr sz="1100" b="0" spc="10" dirty="0">
                <a:latin typeface="Calibri Light"/>
                <a:cs typeface="Calibri Light"/>
              </a:rPr>
              <a:t>и</a:t>
            </a:r>
            <a:r>
              <a:rPr sz="1100" b="0" spc="5" dirty="0">
                <a:latin typeface="Calibri Light"/>
                <a:cs typeface="Calibri Light"/>
              </a:rPr>
              <a:t> услуг</a:t>
            </a:r>
            <a:r>
              <a:rPr sz="1100" b="0" spc="10" dirty="0">
                <a:latin typeface="Calibri Light"/>
                <a:cs typeface="Calibri Light"/>
              </a:rPr>
              <a:t> (в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том</a:t>
            </a:r>
            <a:r>
              <a:rPr sz="1100" b="0" spc="5" dirty="0">
                <a:latin typeface="Calibri Light"/>
                <a:cs typeface="Calibri Light"/>
              </a:rPr>
              <a:t> числе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не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через</a:t>
            </a:r>
            <a:r>
              <a:rPr sz="1100" b="0" spc="-2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кассу,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через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кассу,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без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кассы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через </a:t>
            </a:r>
            <a:r>
              <a:rPr sz="1100" b="0" spc="-23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продавца,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через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официанта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или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иного</a:t>
            </a:r>
            <a:r>
              <a:rPr sz="1100" b="0" spc="5" dirty="0">
                <a:latin typeface="Calibri Light"/>
                <a:cs typeface="Calibri Light"/>
              </a:rPr>
              <a:t> лица, ответственного</a:t>
            </a:r>
            <a:endParaRPr sz="1100" dirty="0">
              <a:latin typeface="Calibri Light"/>
              <a:cs typeface="Calibri Light"/>
            </a:endParaRPr>
          </a:p>
          <a:p>
            <a:pPr marL="149860">
              <a:lnSpc>
                <a:spcPts val="990"/>
              </a:lnSpc>
            </a:pPr>
            <a:r>
              <a:rPr sz="1100" b="0" spc="15" dirty="0">
                <a:latin typeface="Calibri Light"/>
                <a:cs typeface="Calibri Light"/>
              </a:rPr>
              <a:t>за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осуществление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расчетов);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по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изготовлению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 хранению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всех</a:t>
            </a:r>
            <a:endParaRPr sz="1100" dirty="0">
              <a:latin typeface="Calibri Light"/>
              <a:cs typeface="Calibri Light"/>
            </a:endParaRPr>
          </a:p>
          <a:p>
            <a:pPr marL="149860">
              <a:lnSpc>
                <a:spcPts val="1105"/>
              </a:lnSpc>
            </a:pPr>
            <a:r>
              <a:rPr sz="1100" b="0" spc="10" dirty="0">
                <a:latin typeface="Calibri Light"/>
                <a:cs typeface="Calibri Light"/>
              </a:rPr>
              <a:t>видов</a:t>
            </a:r>
            <a:r>
              <a:rPr sz="1100" b="0" spc="-2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билетов, талонов,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абонементов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(включая</a:t>
            </a:r>
            <a:r>
              <a:rPr sz="1100" b="0" spc="-3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абонементы</a:t>
            </a:r>
            <a:endParaRPr sz="1100" dirty="0">
              <a:latin typeface="Calibri Light"/>
              <a:cs typeface="Calibri Light"/>
            </a:endParaRPr>
          </a:p>
          <a:p>
            <a:pPr marL="149860">
              <a:lnSpc>
                <a:spcPts val="1100"/>
              </a:lnSpc>
            </a:pPr>
            <a:r>
              <a:rPr sz="1100" b="0" spc="10" dirty="0">
                <a:latin typeface="Calibri Light"/>
                <a:cs typeface="Calibri Light"/>
              </a:rPr>
              <a:t>и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талоны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на</a:t>
            </a:r>
            <a:r>
              <a:rPr sz="1100" b="0" spc="5" dirty="0">
                <a:latin typeface="Calibri Light"/>
                <a:cs typeface="Calibri Light"/>
              </a:rPr>
              <a:t> отпуск </a:t>
            </a:r>
            <a:r>
              <a:rPr sz="1100" b="0" spc="10" dirty="0">
                <a:latin typeface="Calibri Light"/>
                <a:cs typeface="Calibri Light"/>
              </a:rPr>
              <a:t>пищи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(продуктов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питания)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</a:t>
            </a:r>
            <a:r>
              <a:rPr sz="1100" b="0" spc="5" dirty="0">
                <a:latin typeface="Calibri Light"/>
                <a:cs typeface="Calibri Light"/>
              </a:rPr>
              <a:t> других</a:t>
            </a:r>
            <a:r>
              <a:rPr sz="1100" b="0" spc="2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знаков</a:t>
            </a:r>
            <a:endParaRPr sz="1100" dirty="0">
              <a:latin typeface="Calibri Light"/>
              <a:cs typeface="Calibri Light"/>
            </a:endParaRPr>
          </a:p>
          <a:p>
            <a:pPr marL="149860" marR="5080">
              <a:lnSpc>
                <a:spcPts val="1100"/>
              </a:lnSpc>
              <a:spcBef>
                <a:spcPts val="105"/>
              </a:spcBef>
            </a:pPr>
            <a:r>
              <a:rPr sz="1100" b="0" spc="5" dirty="0">
                <a:latin typeface="Calibri Light"/>
                <a:cs typeface="Calibri Light"/>
              </a:rPr>
              <a:t>(документов), </a:t>
            </a:r>
            <a:r>
              <a:rPr sz="1100" b="0" spc="10" dirty="0">
                <a:latin typeface="Calibri Light"/>
                <a:cs typeface="Calibri Light"/>
              </a:rPr>
              <a:t>предназначенных для расчетов </a:t>
            </a:r>
            <a:r>
              <a:rPr sz="1100" b="0" spc="15" dirty="0">
                <a:latin typeface="Calibri Light"/>
                <a:cs typeface="Calibri Light"/>
              </a:rPr>
              <a:t>за </a:t>
            </a:r>
            <a:r>
              <a:rPr sz="1100" b="0" spc="5" dirty="0">
                <a:latin typeface="Calibri Light"/>
                <a:cs typeface="Calibri Light"/>
              </a:rPr>
              <a:t>услуги, </a:t>
            </a:r>
            <a:r>
              <a:rPr sz="1100" b="0" spc="10" dirty="0">
                <a:latin typeface="Calibri Light"/>
                <a:cs typeface="Calibri Light"/>
              </a:rPr>
              <a:t>по </a:t>
            </a:r>
            <a:r>
              <a:rPr sz="1100" b="0" spc="5" dirty="0">
                <a:latin typeface="Calibri Light"/>
                <a:cs typeface="Calibri Light"/>
              </a:rPr>
              <a:t>купле </a:t>
            </a:r>
            <a:r>
              <a:rPr sz="1100" b="0" spc="10" dirty="0">
                <a:latin typeface="Calibri Light"/>
                <a:cs typeface="Calibri Light"/>
              </a:rPr>
              <a:t> (приему), продаже </a:t>
            </a:r>
            <a:r>
              <a:rPr sz="1100" b="0" spc="5" dirty="0">
                <a:latin typeface="Calibri Light"/>
                <a:cs typeface="Calibri Light"/>
              </a:rPr>
              <a:t>(торговле, отпуску, </a:t>
            </a:r>
            <a:r>
              <a:rPr sz="1100" b="0" spc="10" dirty="0">
                <a:latin typeface="Calibri Light"/>
                <a:cs typeface="Calibri Light"/>
              </a:rPr>
              <a:t>реализации) </a:t>
            </a:r>
            <a:r>
              <a:rPr sz="1100" b="0" spc="5" dirty="0">
                <a:latin typeface="Calibri Light"/>
                <a:cs typeface="Calibri Light"/>
              </a:rPr>
              <a:t>услуг, товаров </a:t>
            </a:r>
            <a:r>
              <a:rPr sz="1100" b="0" spc="-23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(продукции),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подготовке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их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к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продаже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(торговле, отпуску,</a:t>
            </a:r>
            <a:endParaRPr sz="1100" dirty="0">
              <a:latin typeface="Calibri Light"/>
              <a:cs typeface="Calibri Light"/>
            </a:endParaRPr>
          </a:p>
          <a:p>
            <a:pPr marL="149860" marR="50165">
              <a:lnSpc>
                <a:spcPts val="1100"/>
              </a:lnSpc>
            </a:pPr>
            <a:r>
              <a:rPr sz="1100" b="0" spc="10" dirty="0">
                <a:latin typeface="Calibri Light"/>
                <a:cs typeface="Calibri Light"/>
              </a:rPr>
              <a:t>реализации), по приему на хранение, </a:t>
            </a:r>
            <a:r>
              <a:rPr sz="1100" b="0" spc="5" dirty="0">
                <a:latin typeface="Calibri Light"/>
                <a:cs typeface="Calibri Light"/>
              </a:rPr>
              <a:t>обработке (изготовлению), </a:t>
            </a:r>
            <a:r>
              <a:rPr sz="1100" b="0" spc="-23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хранению,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учету,</a:t>
            </a:r>
            <a:r>
              <a:rPr sz="1100" b="0" spc="2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отпуску (выдаче)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материальных</a:t>
            </a:r>
            <a:r>
              <a:rPr sz="1100" b="0" spc="5" dirty="0">
                <a:latin typeface="Calibri Light"/>
                <a:cs typeface="Calibri Light"/>
              </a:rPr>
              <a:t> ценностей</a:t>
            </a:r>
            <a:endParaRPr sz="1100" dirty="0">
              <a:latin typeface="Calibri Light"/>
              <a:cs typeface="Calibri Light"/>
            </a:endParaRPr>
          </a:p>
          <a:p>
            <a:pPr marL="149860" marR="139700">
              <a:lnSpc>
                <a:spcPct val="83300"/>
              </a:lnSpc>
              <a:spcBef>
                <a:spcPts val="5"/>
              </a:spcBef>
            </a:pPr>
            <a:r>
              <a:rPr sz="1100" b="0" spc="10" dirty="0">
                <a:latin typeface="Calibri Light"/>
                <a:cs typeface="Calibri Light"/>
              </a:rPr>
              <a:t>на </a:t>
            </a:r>
            <a:r>
              <a:rPr sz="1100" b="0" spc="5" dirty="0">
                <a:latin typeface="Calibri Light"/>
                <a:cs typeface="Calibri Light"/>
              </a:rPr>
              <a:t>складах,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базах,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в</a:t>
            </a:r>
            <a:r>
              <a:rPr sz="1100" b="0" spc="5" dirty="0">
                <a:latin typeface="Calibri Light"/>
                <a:cs typeface="Calibri Light"/>
              </a:rPr>
              <a:t> кладовых,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пунктах,</a:t>
            </a:r>
            <a:r>
              <a:rPr sz="1100" b="0" spc="2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отделениях,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на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участках, </a:t>
            </a:r>
            <a:r>
              <a:rPr sz="1100" b="0" spc="-229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в </a:t>
            </a:r>
            <a:r>
              <a:rPr sz="1100" b="0" spc="5" dirty="0">
                <a:latin typeface="Calibri Light"/>
                <a:cs typeface="Calibri Light"/>
              </a:rPr>
              <a:t>других </a:t>
            </a:r>
            <a:r>
              <a:rPr sz="1100" b="0" spc="10" dirty="0">
                <a:latin typeface="Calibri Light"/>
                <a:cs typeface="Calibri Light"/>
              </a:rPr>
              <a:t>организациях и </a:t>
            </a:r>
            <a:r>
              <a:rPr sz="1100" b="0" spc="5" dirty="0">
                <a:latin typeface="Calibri Light"/>
                <a:cs typeface="Calibri Light"/>
              </a:rPr>
              <a:t>подразделениях; </a:t>
            </a:r>
            <a:r>
              <a:rPr sz="1100" b="0" spc="10" dirty="0">
                <a:latin typeface="Calibri Light"/>
                <a:cs typeface="Calibri Light"/>
              </a:rPr>
              <a:t>по выдаче (приему) 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материальных ценностей </a:t>
            </a:r>
            <a:r>
              <a:rPr sz="1100" b="0" spc="5" dirty="0">
                <a:latin typeface="Calibri Light"/>
                <a:cs typeface="Calibri Light"/>
              </a:rPr>
              <a:t>лицам, </a:t>
            </a:r>
            <a:r>
              <a:rPr sz="1100" b="0" spc="10" dirty="0">
                <a:latin typeface="Calibri Light"/>
                <a:cs typeface="Calibri Light"/>
              </a:rPr>
              <a:t>находящимся в санаторно- 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курортных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и </a:t>
            </a:r>
            <a:r>
              <a:rPr sz="1100" b="0" spc="5" dirty="0">
                <a:latin typeface="Calibri Light"/>
                <a:cs typeface="Calibri Light"/>
              </a:rPr>
              <a:t>других</a:t>
            </a:r>
            <a:r>
              <a:rPr sz="1100" b="0" spc="3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лечебно-профилактических</a:t>
            </a:r>
            <a:r>
              <a:rPr sz="1100" b="0" spc="-2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организациях, 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пансионатах, кемпингах, мотелях, </a:t>
            </a:r>
            <a:r>
              <a:rPr sz="1100" b="0" spc="10" dirty="0">
                <a:latin typeface="Calibri Light"/>
                <a:cs typeface="Calibri Light"/>
              </a:rPr>
              <a:t>домах </a:t>
            </a:r>
            <a:r>
              <a:rPr sz="1100" b="0" spc="5" dirty="0">
                <a:latin typeface="Calibri Light"/>
                <a:cs typeface="Calibri Light"/>
              </a:rPr>
              <a:t>отдыха, гостиницах, </a:t>
            </a:r>
            <a:r>
              <a:rPr sz="1100" b="0" spc="1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общежитиях, </a:t>
            </a:r>
            <a:r>
              <a:rPr sz="1100" b="0" spc="10" dirty="0">
                <a:latin typeface="Calibri Light"/>
                <a:cs typeface="Calibri Light"/>
              </a:rPr>
              <a:t>комнатах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отдыха</a:t>
            </a:r>
            <a:r>
              <a:rPr sz="1100" b="0" spc="10" dirty="0">
                <a:latin typeface="Calibri Light"/>
                <a:cs typeface="Calibri Light"/>
              </a:rPr>
              <a:t> на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транспорте,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детских</a:t>
            </a:r>
            <a:endParaRPr sz="1100" dirty="0">
              <a:latin typeface="Calibri Light"/>
              <a:cs typeface="Calibri Light"/>
            </a:endParaRPr>
          </a:p>
          <a:p>
            <a:pPr marL="149860" marR="561975">
              <a:lnSpc>
                <a:spcPts val="1090"/>
              </a:lnSpc>
              <a:spcBef>
                <a:spcPts val="15"/>
              </a:spcBef>
            </a:pPr>
            <a:r>
              <a:rPr sz="1100" b="0" spc="10" dirty="0">
                <a:latin typeface="Calibri Light"/>
                <a:cs typeface="Calibri Light"/>
              </a:rPr>
              <a:t>организациях, </a:t>
            </a:r>
            <a:r>
              <a:rPr sz="1100" b="0" spc="5" dirty="0">
                <a:latin typeface="Calibri Light"/>
                <a:cs typeface="Calibri Light"/>
              </a:rPr>
              <a:t>спортивно-оздоровительных </a:t>
            </a:r>
            <a:r>
              <a:rPr sz="1100" b="0" spc="10" dirty="0">
                <a:latin typeface="Calibri Light"/>
                <a:cs typeface="Calibri Light"/>
              </a:rPr>
              <a:t>и туристских </a:t>
            </a:r>
            <a:r>
              <a:rPr sz="1100" b="0" spc="-23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организациях,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в</a:t>
            </a:r>
            <a:r>
              <a:rPr sz="1100" b="0" dirty="0">
                <a:latin typeface="Calibri Light"/>
                <a:cs typeface="Calibri Light"/>
              </a:rPr>
              <a:t> </a:t>
            </a:r>
            <a:r>
              <a:rPr sz="1100" b="0" spc="5" dirty="0">
                <a:latin typeface="Calibri Light"/>
                <a:cs typeface="Calibri Light"/>
              </a:rPr>
              <a:t>образовательных</a:t>
            </a:r>
            <a:r>
              <a:rPr sz="1100" b="0" spc="-20" dirty="0">
                <a:latin typeface="Calibri Light"/>
                <a:cs typeface="Calibri Light"/>
              </a:rPr>
              <a:t> </a:t>
            </a:r>
            <a:r>
              <a:rPr sz="1100" b="0" spc="10" dirty="0">
                <a:latin typeface="Calibri Light"/>
                <a:cs typeface="Calibri Light"/>
              </a:rPr>
              <a:t>организациях…</a:t>
            </a:r>
            <a:endParaRPr sz="11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6164" y="4793386"/>
            <a:ext cx="28968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0" i="1" spc="-10" dirty="0">
                <a:latin typeface="Calibri Light"/>
                <a:cs typeface="Calibri Light"/>
              </a:rPr>
              <a:t>Постановление</a:t>
            </a:r>
            <a:r>
              <a:rPr sz="1050" b="0" i="1" spc="-45" dirty="0">
                <a:latin typeface="Calibri Light"/>
                <a:cs typeface="Calibri Light"/>
              </a:rPr>
              <a:t> </a:t>
            </a:r>
            <a:r>
              <a:rPr sz="1050" b="0" i="1" spc="-10" dirty="0">
                <a:latin typeface="Calibri Light"/>
                <a:cs typeface="Calibri Light"/>
              </a:rPr>
              <a:t>Минтруда</a:t>
            </a:r>
            <a:r>
              <a:rPr sz="1050" b="0" i="1" spc="-40" dirty="0">
                <a:latin typeface="Calibri Light"/>
                <a:cs typeface="Calibri Light"/>
              </a:rPr>
              <a:t> </a:t>
            </a:r>
            <a:r>
              <a:rPr sz="1050" b="0" i="1" dirty="0">
                <a:latin typeface="Calibri Light"/>
                <a:cs typeface="Calibri Light"/>
              </a:rPr>
              <a:t>РФ</a:t>
            </a:r>
            <a:r>
              <a:rPr sz="1050" b="0" i="1" spc="-25" dirty="0">
                <a:latin typeface="Calibri Light"/>
                <a:cs typeface="Calibri Light"/>
              </a:rPr>
              <a:t> </a:t>
            </a:r>
            <a:r>
              <a:rPr sz="1050" b="0" i="1" dirty="0">
                <a:latin typeface="Calibri Light"/>
                <a:cs typeface="Calibri Light"/>
              </a:rPr>
              <a:t>от</a:t>
            </a:r>
            <a:r>
              <a:rPr sz="1050" b="0" i="1" spc="-30" dirty="0">
                <a:latin typeface="Calibri Light"/>
                <a:cs typeface="Calibri Light"/>
              </a:rPr>
              <a:t> </a:t>
            </a:r>
            <a:r>
              <a:rPr sz="1050" b="0" i="1" spc="-10" dirty="0">
                <a:latin typeface="Calibri Light"/>
                <a:cs typeface="Calibri Light"/>
              </a:rPr>
              <a:t>31.12.2002</a:t>
            </a:r>
            <a:r>
              <a:rPr sz="1050" b="0" i="1" spc="-40" dirty="0">
                <a:latin typeface="Calibri Light"/>
                <a:cs typeface="Calibri Light"/>
              </a:rPr>
              <a:t> </a:t>
            </a:r>
            <a:r>
              <a:rPr sz="1050" b="0" i="1" spc="5" dirty="0">
                <a:latin typeface="Calibri Light"/>
                <a:cs typeface="Calibri Light"/>
              </a:rPr>
              <a:t>№</a:t>
            </a:r>
            <a:r>
              <a:rPr sz="1050" b="0" i="1" spc="-25" dirty="0">
                <a:latin typeface="Calibri Light"/>
                <a:cs typeface="Calibri Light"/>
              </a:rPr>
              <a:t> </a:t>
            </a:r>
            <a:r>
              <a:rPr sz="1050" b="0" i="1" dirty="0">
                <a:latin typeface="Calibri Light"/>
                <a:cs typeface="Calibri Light"/>
              </a:rPr>
              <a:t>85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r>
              <a:rPr sz="1350" b="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256791" y="4881168"/>
            <a:ext cx="17640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8621014" y="4913248"/>
            <a:ext cx="4457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b="1" dirty="0">
                <a:solidFill>
                  <a:srgbClr val="E72B6F"/>
                </a:solidFill>
                <a:latin typeface="Calibri"/>
                <a:cs typeface="Calibri"/>
              </a:rPr>
              <a:t>5</a:t>
            </a:fld>
            <a:r>
              <a:rPr sz="1500" b="1" spc="-50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/</a:t>
            </a:r>
            <a:r>
              <a:rPr sz="1200" b="1" spc="-45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895" y="420446"/>
            <a:ext cx="31197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Сколько </a:t>
            </a:r>
            <a:r>
              <a:rPr spc="-15" dirty="0"/>
              <a:t>это</a:t>
            </a:r>
            <a:r>
              <a:rPr spc="-20" dirty="0"/>
              <a:t> </a:t>
            </a:r>
            <a:r>
              <a:rPr spc="-10" dirty="0"/>
              <a:t>стоит?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0610" y="1301241"/>
            <a:ext cx="740537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108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…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b="0" i="1" dirty="0">
                <a:latin typeface="Calibri Light"/>
                <a:cs typeface="Calibri Light"/>
              </a:rPr>
              <a:t>Размер</a:t>
            </a:r>
            <a:r>
              <a:rPr sz="2400" b="0" i="1" spc="-10" dirty="0">
                <a:latin typeface="Calibri Light"/>
                <a:cs typeface="Calibri Light"/>
              </a:rPr>
              <a:t> </a:t>
            </a:r>
            <a:r>
              <a:rPr sz="2400" b="0" i="1" dirty="0">
                <a:latin typeface="Calibri Light"/>
                <a:cs typeface="Calibri Light"/>
              </a:rPr>
              <a:t>ущерба,</a:t>
            </a:r>
            <a:r>
              <a:rPr sz="2400" b="0" i="1" spc="-40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причиненного</a:t>
            </a:r>
            <a:r>
              <a:rPr sz="2400" b="0" i="1" spc="-10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работодателю </a:t>
            </a:r>
            <a:r>
              <a:rPr sz="2400" b="0" i="1" spc="-530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при утрате </a:t>
            </a:r>
            <a:r>
              <a:rPr sz="2400" b="0" i="1" dirty="0">
                <a:latin typeface="Calibri Light"/>
                <a:cs typeface="Calibri Light"/>
              </a:rPr>
              <a:t>и </a:t>
            </a:r>
            <a:r>
              <a:rPr sz="2400" b="0" i="1" spc="-5" dirty="0">
                <a:latin typeface="Calibri Light"/>
                <a:cs typeface="Calibri Light"/>
              </a:rPr>
              <a:t>порче имущества, определяется </a:t>
            </a:r>
            <a:r>
              <a:rPr sz="2400" b="0" i="1" dirty="0">
                <a:latin typeface="Calibri Light"/>
                <a:cs typeface="Calibri Light"/>
              </a:rPr>
              <a:t> по</a:t>
            </a:r>
            <a:r>
              <a:rPr sz="2400" b="0" i="1" spc="-25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фактическим</a:t>
            </a:r>
            <a:r>
              <a:rPr sz="2400" b="0" i="1" spc="-20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потерям,</a:t>
            </a:r>
            <a:r>
              <a:rPr sz="2400" b="0" i="1" spc="-10" dirty="0">
                <a:latin typeface="Calibri Light"/>
                <a:cs typeface="Calibri Light"/>
              </a:rPr>
              <a:t> </a:t>
            </a:r>
            <a:r>
              <a:rPr sz="2400" b="0" i="1" dirty="0">
                <a:latin typeface="Calibri Light"/>
                <a:cs typeface="Calibri Light"/>
              </a:rPr>
              <a:t>исчисляемым</a:t>
            </a:r>
            <a:r>
              <a:rPr sz="2400" b="0" i="1" spc="-40" dirty="0">
                <a:latin typeface="Calibri Light"/>
                <a:cs typeface="Calibri Light"/>
              </a:rPr>
              <a:t> </a:t>
            </a:r>
            <a:r>
              <a:rPr sz="2400" b="0" i="1" dirty="0">
                <a:latin typeface="Calibri Light"/>
                <a:cs typeface="Calibri Light"/>
              </a:rPr>
              <a:t>исходя</a:t>
            </a:r>
            <a:endParaRPr sz="2400" dirty="0">
              <a:latin typeface="Calibri Light"/>
              <a:cs typeface="Calibri Light"/>
            </a:endParaRPr>
          </a:p>
          <a:p>
            <a:pPr marL="12700" marR="412750">
              <a:lnSpc>
                <a:spcPct val="100000"/>
              </a:lnSpc>
            </a:pPr>
            <a:r>
              <a:rPr sz="2400" b="0" i="1" dirty="0">
                <a:latin typeface="Calibri Light"/>
                <a:cs typeface="Calibri Light"/>
              </a:rPr>
              <a:t>из </a:t>
            </a:r>
            <a:r>
              <a:rPr sz="2400" b="0" i="1" spc="-5" dirty="0">
                <a:latin typeface="Calibri Light"/>
                <a:cs typeface="Calibri Light"/>
              </a:rPr>
              <a:t>рыночных </a:t>
            </a:r>
            <a:r>
              <a:rPr sz="2400" b="0" i="1" dirty="0">
                <a:latin typeface="Calibri Light"/>
                <a:cs typeface="Calibri Light"/>
              </a:rPr>
              <a:t>цен, действующих в </a:t>
            </a:r>
            <a:r>
              <a:rPr sz="2400" b="0" i="1" spc="-5" dirty="0">
                <a:latin typeface="Calibri Light"/>
                <a:cs typeface="Calibri Light"/>
              </a:rPr>
              <a:t>данной местности </a:t>
            </a:r>
            <a:r>
              <a:rPr sz="2400" b="0" i="1" spc="-530" dirty="0">
                <a:latin typeface="Calibri Light"/>
                <a:cs typeface="Calibri Light"/>
              </a:rPr>
              <a:t> </a:t>
            </a:r>
            <a:r>
              <a:rPr sz="2400" b="0" i="1" dirty="0">
                <a:latin typeface="Calibri Light"/>
                <a:cs typeface="Calibri Light"/>
              </a:rPr>
              <a:t>на </a:t>
            </a:r>
            <a:r>
              <a:rPr sz="2400" b="0" i="1" spc="-5" dirty="0">
                <a:latin typeface="Calibri Light"/>
                <a:cs typeface="Calibri Light"/>
              </a:rPr>
              <a:t>день причинения </a:t>
            </a:r>
            <a:r>
              <a:rPr sz="2400" b="0" i="1" dirty="0">
                <a:latin typeface="Calibri Light"/>
                <a:cs typeface="Calibri Light"/>
              </a:rPr>
              <a:t>ущерба, но не ниже </a:t>
            </a:r>
            <a:r>
              <a:rPr sz="2400" b="0" i="1" spc="-5" dirty="0">
                <a:latin typeface="Calibri Light"/>
                <a:cs typeface="Calibri Light"/>
              </a:rPr>
              <a:t>стоимости </a:t>
            </a:r>
            <a:r>
              <a:rPr sz="2400" b="0" i="1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имущества</a:t>
            </a:r>
            <a:r>
              <a:rPr sz="2400" b="0" i="1" spc="-25" dirty="0">
                <a:latin typeface="Calibri Light"/>
                <a:cs typeface="Calibri Light"/>
              </a:rPr>
              <a:t> </a:t>
            </a:r>
            <a:r>
              <a:rPr sz="2400" b="0" i="1" dirty="0">
                <a:latin typeface="Calibri Light"/>
                <a:cs typeface="Calibri Light"/>
              </a:rPr>
              <a:t>по</a:t>
            </a:r>
            <a:r>
              <a:rPr sz="2400" b="0" i="1" spc="-10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данным</a:t>
            </a:r>
            <a:r>
              <a:rPr sz="2400" b="0" i="1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бухгалтерского</a:t>
            </a:r>
            <a:r>
              <a:rPr sz="2400" b="0" i="1" spc="-35" dirty="0">
                <a:latin typeface="Calibri Light"/>
                <a:cs typeface="Calibri Light"/>
              </a:rPr>
              <a:t> </a:t>
            </a:r>
            <a:r>
              <a:rPr sz="2400" b="0" i="1" dirty="0">
                <a:latin typeface="Calibri Light"/>
                <a:cs typeface="Calibri Light"/>
              </a:rPr>
              <a:t>учета</a:t>
            </a:r>
            <a:endParaRPr sz="2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i="1" dirty="0">
                <a:latin typeface="Calibri Light"/>
                <a:cs typeface="Calibri Light"/>
              </a:rPr>
              <a:t>с</a:t>
            </a:r>
            <a:r>
              <a:rPr sz="2400" b="0" i="1" spc="-25" dirty="0">
                <a:latin typeface="Calibri Light"/>
                <a:cs typeface="Calibri Light"/>
              </a:rPr>
              <a:t> </a:t>
            </a:r>
            <a:r>
              <a:rPr sz="2400" b="0" i="1" dirty="0">
                <a:latin typeface="Calibri Light"/>
                <a:cs typeface="Calibri Light"/>
              </a:rPr>
              <a:t>учетом</a:t>
            </a:r>
            <a:r>
              <a:rPr sz="2400" b="0" i="1" spc="-25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степени</a:t>
            </a:r>
            <a:r>
              <a:rPr sz="2400" b="0" i="1" spc="-15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износа</a:t>
            </a:r>
            <a:r>
              <a:rPr sz="2400" b="0" i="1" spc="-25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этого</a:t>
            </a:r>
            <a:r>
              <a:rPr sz="2400" b="0" i="1" spc="-10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имущества</a:t>
            </a:r>
            <a:endParaRPr sz="24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2400" b="1" spc="-25" dirty="0">
                <a:latin typeface="Calibri"/>
                <a:cs typeface="Calibri"/>
              </a:rPr>
              <a:t>(ст.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246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ТК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РФ)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r>
              <a:rPr sz="1350" b="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894" y="1859407"/>
            <a:ext cx="40135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Как взыскивается</a:t>
            </a:r>
            <a:r>
              <a:rPr lang="ru-RU" spc="-15" dirty="0" smtClean="0"/>
              <a:t>?</a:t>
            </a:r>
            <a:endParaRPr spc="-15" dirty="0"/>
          </a:p>
        </p:txBody>
      </p:sp>
      <p:sp>
        <p:nvSpPr>
          <p:cNvPr id="5" name="object 5"/>
          <p:cNvSpPr txBox="1"/>
          <p:nvPr/>
        </p:nvSpPr>
        <p:spPr>
          <a:xfrm>
            <a:off x="870610" y="2398014"/>
            <a:ext cx="73202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i="1" spc="-5" dirty="0">
                <a:latin typeface="Calibri Light"/>
                <a:cs typeface="Calibri Light"/>
              </a:rPr>
              <a:t>Взыскание</a:t>
            </a:r>
            <a:r>
              <a:rPr sz="2100" b="0" i="1" spc="-20" dirty="0">
                <a:latin typeface="Calibri Light"/>
                <a:cs typeface="Calibri Light"/>
              </a:rPr>
              <a:t> </a:t>
            </a:r>
            <a:r>
              <a:rPr sz="2100" b="0" i="1" dirty="0">
                <a:latin typeface="Calibri Light"/>
                <a:cs typeface="Calibri Light"/>
              </a:rPr>
              <a:t>с</a:t>
            </a:r>
            <a:r>
              <a:rPr sz="2100" b="0" i="1" spc="-25" dirty="0">
                <a:latin typeface="Calibri Light"/>
                <a:cs typeface="Calibri Light"/>
              </a:rPr>
              <a:t> </a:t>
            </a:r>
            <a:r>
              <a:rPr sz="2100" b="0" i="1" dirty="0">
                <a:latin typeface="Calibri Light"/>
                <a:cs typeface="Calibri Light"/>
              </a:rPr>
              <a:t>виновного</a:t>
            </a:r>
            <a:r>
              <a:rPr sz="2100" b="0" i="1" spc="-25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работника</a:t>
            </a:r>
            <a:r>
              <a:rPr sz="2100" b="0" i="1" spc="-25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суммы</a:t>
            </a:r>
            <a:r>
              <a:rPr sz="2100" b="0" i="1" spc="-20" dirty="0">
                <a:latin typeface="Calibri Light"/>
                <a:cs typeface="Calibri Light"/>
              </a:rPr>
              <a:t> </a:t>
            </a:r>
            <a:r>
              <a:rPr sz="2100" b="0" i="1" dirty="0">
                <a:latin typeface="Calibri Light"/>
                <a:cs typeface="Calibri Light"/>
              </a:rPr>
              <a:t>причиненного</a:t>
            </a:r>
            <a:endParaRPr sz="21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100" b="0" i="1" spc="-5" dirty="0">
                <a:latin typeface="Calibri Light"/>
                <a:cs typeface="Calibri Light"/>
              </a:rPr>
              <a:t>ущерба,</a:t>
            </a:r>
            <a:r>
              <a:rPr sz="2100" b="0" i="1" spc="5" dirty="0">
                <a:latin typeface="Calibri Light"/>
                <a:cs typeface="Calibri Light"/>
              </a:rPr>
              <a:t> </a:t>
            </a:r>
            <a:r>
              <a:rPr sz="2100" b="0" i="1" dirty="0">
                <a:latin typeface="Calibri Light"/>
                <a:cs typeface="Calibri Light"/>
              </a:rPr>
              <a:t>не</a:t>
            </a:r>
            <a:r>
              <a:rPr sz="2100" b="0" i="1" spc="-10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превышающей</a:t>
            </a:r>
            <a:r>
              <a:rPr sz="2100" b="0" i="1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среднего месячного</a:t>
            </a:r>
            <a:r>
              <a:rPr sz="2100" b="0" i="1" spc="-30" dirty="0">
                <a:latin typeface="Calibri Light"/>
                <a:cs typeface="Calibri Light"/>
              </a:rPr>
              <a:t> </a:t>
            </a:r>
            <a:r>
              <a:rPr sz="2100" b="0" i="1" dirty="0">
                <a:latin typeface="Calibri Light"/>
                <a:cs typeface="Calibri Light"/>
              </a:rPr>
              <a:t>заработка,</a:t>
            </a:r>
            <a:endParaRPr sz="2100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2100" b="0" i="1" spc="-5" dirty="0">
                <a:latin typeface="Calibri Light"/>
                <a:cs typeface="Calibri Light"/>
              </a:rPr>
              <a:t>производится </a:t>
            </a:r>
            <a:r>
              <a:rPr sz="2100" b="0" i="1" dirty="0">
                <a:latin typeface="Calibri Light"/>
                <a:cs typeface="Calibri Light"/>
              </a:rPr>
              <a:t>по </a:t>
            </a:r>
            <a:r>
              <a:rPr sz="2100" b="0" i="1" spc="-5" dirty="0">
                <a:latin typeface="Calibri Light"/>
                <a:cs typeface="Calibri Light"/>
              </a:rPr>
              <a:t>распоряжению работодателя. Распоряжение </a:t>
            </a:r>
            <a:r>
              <a:rPr sz="2100" b="0" i="1" spc="-459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может</a:t>
            </a:r>
            <a:r>
              <a:rPr sz="2100" b="0" i="1" spc="-15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быть</a:t>
            </a:r>
            <a:r>
              <a:rPr sz="2100" b="0" i="1" spc="15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сделано</a:t>
            </a:r>
            <a:r>
              <a:rPr sz="2100" b="0" i="1" spc="-15" dirty="0">
                <a:latin typeface="Calibri Light"/>
                <a:cs typeface="Calibri Light"/>
              </a:rPr>
              <a:t> </a:t>
            </a:r>
            <a:r>
              <a:rPr sz="2100" b="0" i="1" dirty="0">
                <a:latin typeface="Calibri Light"/>
                <a:cs typeface="Calibri Light"/>
              </a:rPr>
              <a:t>не</a:t>
            </a:r>
            <a:r>
              <a:rPr sz="2100" b="0" i="1" spc="-15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позднее</a:t>
            </a:r>
            <a:r>
              <a:rPr sz="2100" b="0" i="1" spc="-15" dirty="0">
                <a:latin typeface="Calibri Light"/>
                <a:cs typeface="Calibri Light"/>
              </a:rPr>
              <a:t> </a:t>
            </a:r>
            <a:r>
              <a:rPr sz="2100" b="0" i="1" dirty="0">
                <a:latin typeface="Calibri Light"/>
                <a:cs typeface="Calibri Light"/>
              </a:rPr>
              <a:t>одного</a:t>
            </a:r>
            <a:r>
              <a:rPr sz="2100" b="0" i="1" spc="-25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месяца</a:t>
            </a:r>
            <a:r>
              <a:rPr sz="2100" b="0" i="1" spc="-20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со </a:t>
            </a:r>
            <a:r>
              <a:rPr sz="2100" b="0" i="1" dirty="0">
                <a:latin typeface="Calibri Light"/>
                <a:cs typeface="Calibri Light"/>
              </a:rPr>
              <a:t>дня</a:t>
            </a:r>
            <a:endParaRPr sz="2100" dirty="0">
              <a:latin typeface="Calibri Light"/>
              <a:cs typeface="Calibri Light"/>
            </a:endParaRPr>
          </a:p>
          <a:p>
            <a:pPr marL="12700" marR="715010">
              <a:lnSpc>
                <a:spcPct val="100000"/>
              </a:lnSpc>
            </a:pPr>
            <a:r>
              <a:rPr sz="2100" b="0" i="1" dirty="0">
                <a:latin typeface="Calibri Light"/>
                <a:cs typeface="Calibri Light"/>
              </a:rPr>
              <a:t>окончательного</a:t>
            </a:r>
            <a:r>
              <a:rPr sz="2100" b="0" i="1" spc="-50" dirty="0">
                <a:latin typeface="Calibri Light"/>
                <a:cs typeface="Calibri Light"/>
              </a:rPr>
              <a:t> </a:t>
            </a:r>
            <a:r>
              <a:rPr sz="2100" b="0" i="1" dirty="0">
                <a:latin typeface="Calibri Light"/>
                <a:cs typeface="Calibri Light"/>
              </a:rPr>
              <a:t>установления</a:t>
            </a:r>
            <a:r>
              <a:rPr sz="2100" b="0" i="1" spc="-50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работодателем</a:t>
            </a:r>
            <a:r>
              <a:rPr sz="2100" b="0" i="1" spc="-30" dirty="0">
                <a:latin typeface="Calibri Light"/>
                <a:cs typeface="Calibri Light"/>
              </a:rPr>
              <a:t> </a:t>
            </a:r>
            <a:r>
              <a:rPr sz="2100" b="0" i="1" dirty="0">
                <a:latin typeface="Calibri Light"/>
                <a:cs typeface="Calibri Light"/>
              </a:rPr>
              <a:t>размера </a:t>
            </a:r>
            <a:r>
              <a:rPr sz="2100" b="0" i="1" spc="-459" dirty="0">
                <a:latin typeface="Calibri Light"/>
                <a:cs typeface="Calibri Light"/>
              </a:rPr>
              <a:t> </a:t>
            </a:r>
            <a:r>
              <a:rPr sz="2100" b="0" i="1" dirty="0">
                <a:latin typeface="Calibri Light"/>
                <a:cs typeface="Calibri Light"/>
              </a:rPr>
              <a:t>причиненного</a:t>
            </a:r>
            <a:r>
              <a:rPr sz="2100" b="0" i="1" spc="-45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работником</a:t>
            </a:r>
            <a:r>
              <a:rPr sz="2100" b="0" i="1" spc="-15" dirty="0">
                <a:latin typeface="Calibri Light"/>
                <a:cs typeface="Calibri Light"/>
              </a:rPr>
              <a:t> </a:t>
            </a:r>
            <a:r>
              <a:rPr sz="2100" b="0" i="1" spc="-5" dirty="0">
                <a:latin typeface="Calibri Light"/>
                <a:cs typeface="Calibri Light"/>
              </a:rPr>
              <a:t>ущерба.</a:t>
            </a:r>
            <a:endParaRPr sz="2100" dirty="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85" y="517016"/>
            <a:ext cx="1835835" cy="1570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91438" y="894333"/>
            <a:ext cx="70485" cy="14604"/>
          </a:xfrm>
          <a:custGeom>
            <a:avLst/>
            <a:gdLst/>
            <a:ahLst/>
            <a:cxnLst/>
            <a:rect l="l" t="t" r="r" b="b"/>
            <a:pathLst>
              <a:path w="70484" h="14605">
                <a:moveTo>
                  <a:pt x="9271" y="0"/>
                </a:moveTo>
                <a:lnTo>
                  <a:pt x="6515" y="0"/>
                </a:lnTo>
                <a:lnTo>
                  <a:pt x="5334" y="126"/>
                </a:lnTo>
                <a:lnTo>
                  <a:pt x="0" y="8636"/>
                </a:lnTo>
                <a:lnTo>
                  <a:pt x="25" y="11429"/>
                </a:lnTo>
                <a:lnTo>
                  <a:pt x="190" y="11937"/>
                </a:lnTo>
                <a:lnTo>
                  <a:pt x="355" y="12573"/>
                </a:lnTo>
                <a:lnTo>
                  <a:pt x="4432" y="14477"/>
                </a:lnTo>
                <a:lnTo>
                  <a:pt x="6985" y="14477"/>
                </a:lnTo>
                <a:lnTo>
                  <a:pt x="13614" y="3175"/>
                </a:lnTo>
                <a:lnTo>
                  <a:pt x="13322" y="2158"/>
                </a:lnTo>
                <a:lnTo>
                  <a:pt x="13042" y="1650"/>
                </a:lnTo>
                <a:lnTo>
                  <a:pt x="12204" y="888"/>
                </a:lnTo>
                <a:lnTo>
                  <a:pt x="11645" y="507"/>
                </a:lnTo>
                <a:lnTo>
                  <a:pt x="10934" y="380"/>
                </a:lnTo>
                <a:lnTo>
                  <a:pt x="10223" y="126"/>
                </a:lnTo>
                <a:lnTo>
                  <a:pt x="9271" y="0"/>
                </a:lnTo>
                <a:close/>
              </a:path>
              <a:path w="70484" h="14605">
                <a:moveTo>
                  <a:pt x="37477" y="0"/>
                </a:moveTo>
                <a:lnTo>
                  <a:pt x="34772" y="0"/>
                </a:lnTo>
                <a:lnTo>
                  <a:pt x="33578" y="126"/>
                </a:lnTo>
                <a:lnTo>
                  <a:pt x="28244" y="8636"/>
                </a:lnTo>
                <a:lnTo>
                  <a:pt x="28257" y="11429"/>
                </a:lnTo>
                <a:lnTo>
                  <a:pt x="28409" y="11937"/>
                </a:lnTo>
                <a:lnTo>
                  <a:pt x="28549" y="12573"/>
                </a:lnTo>
                <a:lnTo>
                  <a:pt x="32651" y="14477"/>
                </a:lnTo>
                <a:lnTo>
                  <a:pt x="35191" y="14477"/>
                </a:lnTo>
                <a:lnTo>
                  <a:pt x="41821" y="5714"/>
                </a:lnTo>
                <a:lnTo>
                  <a:pt x="41821" y="3175"/>
                </a:lnTo>
                <a:lnTo>
                  <a:pt x="39154" y="380"/>
                </a:lnTo>
                <a:lnTo>
                  <a:pt x="38430" y="126"/>
                </a:lnTo>
                <a:lnTo>
                  <a:pt x="37477" y="0"/>
                </a:lnTo>
                <a:close/>
              </a:path>
              <a:path w="70484" h="14605">
                <a:moveTo>
                  <a:pt x="65709" y="0"/>
                </a:moveTo>
                <a:lnTo>
                  <a:pt x="62966" y="0"/>
                </a:lnTo>
                <a:lnTo>
                  <a:pt x="61772" y="126"/>
                </a:lnTo>
                <a:lnTo>
                  <a:pt x="56438" y="8636"/>
                </a:lnTo>
                <a:lnTo>
                  <a:pt x="56464" y="11429"/>
                </a:lnTo>
                <a:lnTo>
                  <a:pt x="56629" y="11937"/>
                </a:lnTo>
                <a:lnTo>
                  <a:pt x="56794" y="12573"/>
                </a:lnTo>
                <a:lnTo>
                  <a:pt x="60883" y="14477"/>
                </a:lnTo>
                <a:lnTo>
                  <a:pt x="63423" y="14477"/>
                </a:lnTo>
                <a:lnTo>
                  <a:pt x="70065" y="3175"/>
                </a:lnTo>
                <a:lnTo>
                  <a:pt x="69773" y="2158"/>
                </a:lnTo>
                <a:lnTo>
                  <a:pt x="69481" y="1650"/>
                </a:lnTo>
                <a:lnTo>
                  <a:pt x="68656" y="888"/>
                </a:lnTo>
                <a:lnTo>
                  <a:pt x="68084" y="507"/>
                </a:lnTo>
                <a:lnTo>
                  <a:pt x="67386" y="380"/>
                </a:lnTo>
                <a:lnTo>
                  <a:pt x="66675" y="126"/>
                </a:lnTo>
                <a:lnTo>
                  <a:pt x="65709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91603" y="821055"/>
            <a:ext cx="7330440" cy="264160"/>
            <a:chOff x="791603" y="821055"/>
            <a:chExt cx="7330440" cy="2641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348" y="821055"/>
              <a:ext cx="5211051" cy="1099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603" y="974598"/>
              <a:ext cx="7330152" cy="11036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603" y="1130427"/>
            <a:ext cx="3693147" cy="10998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247" y="1311402"/>
            <a:ext cx="2441299" cy="829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8725" y="1436497"/>
            <a:ext cx="785255" cy="11099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256791" y="4881168"/>
            <a:ext cx="17640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8621014" y="4913248"/>
            <a:ext cx="4457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b="1" dirty="0">
                <a:solidFill>
                  <a:srgbClr val="E72B6F"/>
                </a:solidFill>
                <a:latin typeface="Calibri"/>
                <a:cs typeface="Calibri"/>
              </a:rPr>
              <a:t>6</a:t>
            </a:fld>
            <a:r>
              <a:rPr sz="1500" b="1" spc="-50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/</a:t>
            </a:r>
            <a:r>
              <a:rPr sz="1200" b="1" spc="-45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758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442" y="4794365"/>
            <a:ext cx="929167" cy="2867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256791" y="4881168"/>
            <a:ext cx="17640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8621014" y="4913248"/>
            <a:ext cx="4457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b="1" dirty="0">
                <a:solidFill>
                  <a:srgbClr val="E72B6F"/>
                </a:solidFill>
                <a:latin typeface="Calibri"/>
                <a:cs typeface="Calibri"/>
              </a:rPr>
              <a:t>7</a:t>
            </a:fld>
            <a:r>
              <a:rPr sz="1500" b="1" spc="-50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/</a:t>
            </a:r>
            <a:r>
              <a:rPr sz="1200" b="1" spc="-45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895" y="420446"/>
            <a:ext cx="6772275" cy="325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E72B6F"/>
                </a:solidFill>
                <a:latin typeface="Calibri"/>
                <a:cs typeface="Calibri"/>
              </a:rPr>
              <a:t>Материальные</a:t>
            </a:r>
            <a:r>
              <a:rPr sz="3000" b="1" spc="30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E72B6F"/>
                </a:solidFill>
                <a:latin typeface="Calibri"/>
                <a:cs typeface="Calibri"/>
              </a:rPr>
              <a:t>ценности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00" dirty="0">
              <a:latin typeface="Calibri"/>
              <a:cs typeface="Calibri"/>
            </a:endParaRPr>
          </a:p>
          <a:p>
            <a:pPr marL="1547495" indent="-451484">
              <a:lnSpc>
                <a:spcPct val="100000"/>
              </a:lnSpc>
              <a:buAutoNum type="arabicPeriod"/>
              <a:tabLst>
                <a:tab pos="1548130" algn="l"/>
              </a:tabLst>
            </a:pPr>
            <a:r>
              <a:rPr sz="3600" spc="-5" dirty="0">
                <a:latin typeface="Calibri"/>
                <a:cs typeface="Calibri"/>
              </a:rPr>
              <a:t>Основные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средства</a:t>
            </a:r>
            <a:endParaRPr sz="3600" dirty="0">
              <a:latin typeface="Calibri"/>
              <a:cs typeface="Calibri"/>
            </a:endParaRPr>
          </a:p>
          <a:p>
            <a:pPr marL="1547495" indent="-4514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548130" algn="l"/>
              </a:tabLst>
            </a:pPr>
            <a:r>
              <a:rPr sz="3600" spc="-5" dirty="0">
                <a:latin typeface="Calibri"/>
                <a:cs typeface="Calibri"/>
              </a:rPr>
              <a:t>Материальные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запасы</a:t>
            </a:r>
          </a:p>
          <a:p>
            <a:pPr marL="1547495" indent="-451484">
              <a:lnSpc>
                <a:spcPct val="100000"/>
              </a:lnSpc>
              <a:buAutoNum type="arabicPeriod"/>
              <a:tabLst>
                <a:tab pos="1548130" algn="l"/>
              </a:tabLst>
            </a:pPr>
            <a:r>
              <a:rPr sz="3600" dirty="0">
                <a:latin typeface="Calibri"/>
                <a:cs typeface="Calibri"/>
              </a:rPr>
              <a:t>Забалансовый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учет</a:t>
            </a:r>
            <a:endParaRPr sz="3600" dirty="0">
              <a:latin typeface="Calibri"/>
              <a:cs typeface="Calibri"/>
            </a:endParaRPr>
          </a:p>
          <a:p>
            <a:pPr marL="1547495" indent="-451484">
              <a:lnSpc>
                <a:spcPct val="100000"/>
              </a:lnSpc>
              <a:buAutoNum type="arabicPeriod"/>
              <a:tabLst>
                <a:tab pos="1548130" algn="l"/>
              </a:tabLst>
            </a:pPr>
            <a:r>
              <a:rPr sz="3600" i="1" spc="-10" dirty="0">
                <a:solidFill>
                  <a:srgbClr val="BEBEBE"/>
                </a:solidFill>
                <a:latin typeface="Calibri"/>
                <a:cs typeface="Calibri"/>
              </a:rPr>
              <a:t>Нематериальные</a:t>
            </a:r>
            <a:r>
              <a:rPr sz="3600" i="1" spc="-2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BEBEBE"/>
                </a:solidFill>
                <a:latin typeface="Calibri"/>
                <a:cs typeface="Calibri"/>
              </a:rPr>
              <a:t>активы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6414" y="4865623"/>
            <a:ext cx="42037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E72B6F"/>
                </a:solidFill>
                <a:latin typeface="Calibri"/>
                <a:cs typeface="Calibri"/>
              </a:rPr>
              <a:t>8</a:t>
            </a:r>
            <a:r>
              <a:rPr sz="1500" b="1" spc="-50" dirty="0" smtClean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/</a:t>
            </a:r>
            <a:r>
              <a:rPr sz="1200" b="1" spc="-45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72B6F"/>
                </a:solidFill>
                <a:latin typeface="Calibri"/>
                <a:cs typeface="Calibri"/>
              </a:rPr>
              <a:t>15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20828"/>
            <a:ext cx="1597661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r>
              <a:rPr sz="1350" b="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895" y="432942"/>
            <a:ext cx="21005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E72B6F"/>
                </a:solidFill>
                <a:latin typeface="Calibri"/>
                <a:cs typeface="Calibri"/>
              </a:rPr>
              <a:t>Материальные</a:t>
            </a:r>
            <a:r>
              <a:rPr sz="1500" b="1" spc="-75" dirty="0">
                <a:solidFill>
                  <a:srgbClr val="E72B6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E72B6F"/>
                </a:solidFill>
                <a:latin typeface="Calibri"/>
                <a:cs typeface="Calibri"/>
              </a:rPr>
              <a:t>ценности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895" y="820039"/>
            <a:ext cx="1628952" cy="4070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86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67005" algn="l"/>
              </a:tabLst>
            </a:pPr>
            <a:r>
              <a:rPr sz="1200" b="1" spc="5" dirty="0">
                <a:solidFill>
                  <a:srgbClr val="005AAA"/>
                </a:solidFill>
                <a:latin typeface="Calibri"/>
                <a:cs typeface="Calibri"/>
              </a:rPr>
              <a:t>О</a:t>
            </a:r>
            <a:r>
              <a:rPr sz="1200" b="1" dirty="0">
                <a:solidFill>
                  <a:srgbClr val="005AAA"/>
                </a:solidFill>
                <a:latin typeface="Calibri"/>
                <a:cs typeface="Calibri"/>
              </a:rPr>
              <a:t>с</a:t>
            </a:r>
            <a:r>
              <a:rPr sz="1200" b="1" spc="5" dirty="0">
                <a:solidFill>
                  <a:srgbClr val="005AAA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005AAA"/>
                </a:solidFill>
                <a:latin typeface="Calibri"/>
                <a:cs typeface="Calibri"/>
              </a:rPr>
              <a:t>овные  </a:t>
            </a:r>
            <a:r>
              <a:rPr sz="1200" b="1" spc="-5" dirty="0">
                <a:solidFill>
                  <a:srgbClr val="005AAA"/>
                </a:solidFill>
                <a:latin typeface="Calibri"/>
                <a:cs typeface="Calibri"/>
              </a:rPr>
              <a:t>средства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875"/>
              </a:lnSpc>
              <a:spcBef>
                <a:spcPts val="375"/>
              </a:spcBef>
            </a:pPr>
            <a:r>
              <a:rPr sz="800" b="0" spc="-10" dirty="0">
                <a:latin typeface="Calibri Light"/>
                <a:cs typeface="Calibri Light"/>
              </a:rPr>
              <a:t>Срок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полезного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использования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800"/>
              </a:lnSpc>
            </a:pPr>
            <a:r>
              <a:rPr sz="800" b="0" spc="-10" dirty="0">
                <a:latin typeface="Calibri Light"/>
                <a:cs typeface="Calibri Light"/>
              </a:rPr>
              <a:t>б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л</a:t>
            </a:r>
            <a:r>
              <a:rPr sz="800" b="0" spc="-5" dirty="0">
                <a:latin typeface="Calibri Light"/>
                <a:cs typeface="Calibri Light"/>
              </a:rPr>
              <a:t>ее</a:t>
            </a:r>
            <a:r>
              <a:rPr sz="800" b="0" spc="-10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1</a:t>
            </a:r>
            <a:r>
              <a:rPr sz="800" b="0" spc="-5" dirty="0">
                <a:latin typeface="Calibri Light"/>
                <a:cs typeface="Calibri Light"/>
              </a:rPr>
              <a:t>2</a:t>
            </a:r>
            <a:r>
              <a:rPr sz="800" b="0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м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15" dirty="0">
                <a:latin typeface="Calibri Light"/>
                <a:cs typeface="Calibri Light"/>
              </a:rPr>
              <a:t>я</a:t>
            </a:r>
            <a:r>
              <a:rPr sz="800" b="0" spc="-10" dirty="0">
                <a:latin typeface="Calibri Light"/>
                <a:cs typeface="Calibri Light"/>
              </a:rPr>
              <a:t>ц</a:t>
            </a:r>
            <a:r>
              <a:rPr sz="800" b="0" spc="-5" dirty="0">
                <a:latin typeface="Calibri Light"/>
                <a:cs typeface="Calibri Light"/>
              </a:rPr>
              <a:t>ев</a:t>
            </a:r>
            <a:r>
              <a:rPr sz="800" b="0" spc="-4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незав</a:t>
            </a:r>
            <a:r>
              <a:rPr sz="800" b="0" spc="-10" dirty="0">
                <a:latin typeface="Calibri Light"/>
                <a:cs typeface="Calibri Light"/>
              </a:rPr>
              <a:t>исимо</a:t>
            </a:r>
            <a:endParaRPr sz="800" dirty="0">
              <a:latin typeface="Calibri Light"/>
              <a:cs typeface="Calibri Light"/>
            </a:endParaRPr>
          </a:p>
          <a:p>
            <a:pPr marL="12700" marR="5080">
              <a:lnSpc>
                <a:spcPts val="800"/>
              </a:lnSpc>
              <a:spcBef>
                <a:spcPts val="80"/>
              </a:spcBef>
            </a:pPr>
            <a:r>
              <a:rPr sz="800" b="0" spc="-10" dirty="0">
                <a:latin typeface="Calibri Light"/>
                <a:cs typeface="Calibri Light"/>
              </a:rPr>
              <a:t>от </a:t>
            </a:r>
            <a:r>
              <a:rPr sz="800" b="0" spc="-15" dirty="0">
                <a:latin typeface="Calibri Light"/>
                <a:cs typeface="Calibri Light"/>
              </a:rPr>
              <a:t>стоимости </a:t>
            </a:r>
            <a:r>
              <a:rPr sz="800" b="0" spc="-10" dirty="0">
                <a:latin typeface="Calibri Light"/>
                <a:cs typeface="Calibri Light"/>
              </a:rPr>
              <a:t>(при </a:t>
            </a:r>
            <a:r>
              <a:rPr sz="800" b="0" spc="-15" dirty="0">
                <a:latin typeface="Calibri Light"/>
                <a:cs typeface="Calibri Light"/>
              </a:rPr>
              <a:t>этом </a:t>
            </a:r>
            <a:r>
              <a:rPr sz="800" b="0" spc="-10" dirty="0">
                <a:latin typeface="Calibri Light"/>
                <a:cs typeface="Calibri Light"/>
              </a:rPr>
              <a:t>основные </a:t>
            </a:r>
            <a:r>
              <a:rPr sz="800" b="0" spc="-17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средства,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стоимостью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 err="1">
                <a:latin typeface="Calibri Light"/>
                <a:cs typeface="Calibri Light"/>
              </a:rPr>
              <a:t>до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lang="ru-RU" sz="800" b="0" spc="-15" dirty="0" smtClean="0">
                <a:latin typeface="Calibri Light"/>
                <a:cs typeface="Calibri Light"/>
              </a:rPr>
              <a:t>10 </a:t>
            </a:r>
            <a:r>
              <a:rPr sz="800" b="0" spc="-15" dirty="0" smtClean="0">
                <a:latin typeface="Calibri Light"/>
                <a:cs typeface="Calibri Light"/>
              </a:rPr>
              <a:t>000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720"/>
              </a:lnSpc>
            </a:pP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у</a:t>
            </a:r>
            <a:r>
              <a:rPr sz="800" b="0" spc="-10" dirty="0">
                <a:latin typeface="Calibri Light"/>
                <a:cs typeface="Calibri Light"/>
              </a:rPr>
              <a:t>бл</a:t>
            </a:r>
            <a:r>
              <a:rPr sz="800" b="0" spc="-5" dirty="0">
                <a:latin typeface="Calibri Light"/>
                <a:cs typeface="Calibri Light"/>
              </a:rPr>
              <a:t>ей в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0" dirty="0">
                <a:latin typeface="Calibri Light"/>
                <a:cs typeface="Calibri Light"/>
              </a:rPr>
              <a:t>л</a:t>
            </a:r>
            <a:r>
              <a:rPr sz="800" b="0" spc="-5" dirty="0">
                <a:latin typeface="Calibri Light"/>
                <a:cs typeface="Calibri Light"/>
              </a:rPr>
              <a:t>ю</a:t>
            </a:r>
            <a:r>
              <a:rPr sz="800" b="0" spc="-10" dirty="0">
                <a:latin typeface="Calibri Light"/>
                <a:cs typeface="Calibri Light"/>
              </a:rPr>
              <a:t>чи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льн</a:t>
            </a:r>
            <a:r>
              <a:rPr sz="800" b="0" spc="-5" dirty="0">
                <a:latin typeface="Calibri Light"/>
                <a:cs typeface="Calibri Light"/>
              </a:rPr>
              <a:t>о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после</a:t>
            </a:r>
            <a:endParaRPr sz="800" dirty="0">
              <a:latin typeface="Calibri Light"/>
              <a:cs typeface="Calibri Light"/>
            </a:endParaRPr>
          </a:p>
          <a:p>
            <a:pPr marL="12700" marR="549275">
              <a:lnSpc>
                <a:spcPts val="800"/>
              </a:lnSpc>
              <a:spcBef>
                <a:spcPts val="85"/>
              </a:spcBef>
            </a:pPr>
            <a:r>
              <a:rPr sz="800" b="0" spc="-10" dirty="0">
                <a:latin typeface="Calibri Light"/>
                <a:cs typeface="Calibri Light"/>
              </a:rPr>
              <a:t>полу</a:t>
            </a:r>
            <a:r>
              <a:rPr sz="800" b="0" spc="-15" dirty="0">
                <a:latin typeface="Calibri Light"/>
                <a:cs typeface="Calibri Light"/>
              </a:rPr>
              <a:t>ч</a:t>
            </a:r>
            <a:r>
              <a:rPr sz="800" b="0" spc="-5" dirty="0">
                <a:latin typeface="Calibri Light"/>
                <a:cs typeface="Calibri Light"/>
              </a:rPr>
              <a:t>ения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 с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0" dirty="0">
                <a:latin typeface="Calibri Light"/>
                <a:cs typeface="Calibri Light"/>
              </a:rPr>
              <a:t>лада  </a:t>
            </a:r>
            <a:r>
              <a:rPr sz="800" b="0" spc="-5" dirty="0">
                <a:latin typeface="Calibri Light"/>
                <a:cs typeface="Calibri Light"/>
              </a:rPr>
              <a:t>у</a:t>
            </a:r>
            <a:r>
              <a:rPr sz="800" b="0" spc="-10" dirty="0">
                <a:latin typeface="Calibri Light"/>
                <a:cs typeface="Calibri Light"/>
              </a:rPr>
              <a:t>чи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ыва</a:t>
            </a:r>
            <a:r>
              <a:rPr sz="800" b="0" spc="-5" dirty="0">
                <a:latin typeface="Calibri Light"/>
                <a:cs typeface="Calibri Light"/>
              </a:rPr>
              <a:t>ю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5" dirty="0">
                <a:latin typeface="Calibri Light"/>
                <a:cs typeface="Calibri Light"/>
              </a:rPr>
              <a:t>я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на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з</a:t>
            </a:r>
            <a:r>
              <a:rPr sz="800" b="0" spc="-15" dirty="0">
                <a:latin typeface="Calibri Light"/>
                <a:cs typeface="Calibri Light"/>
              </a:rPr>
              <a:t>21</a:t>
            </a:r>
            <a:r>
              <a:rPr sz="800" b="0" spc="-5" dirty="0">
                <a:latin typeface="Calibri Light"/>
                <a:cs typeface="Calibri Light"/>
              </a:rPr>
              <a:t>)</a:t>
            </a:r>
            <a:endParaRPr sz="800" dirty="0">
              <a:latin typeface="Calibri Light"/>
              <a:cs typeface="Calibri Light"/>
            </a:endParaRPr>
          </a:p>
          <a:p>
            <a:pPr marL="12700" marR="333375">
              <a:lnSpc>
                <a:spcPct val="83100"/>
              </a:lnSpc>
              <a:spcBef>
                <a:spcPts val="500"/>
              </a:spcBef>
            </a:pPr>
            <a:r>
              <a:rPr sz="800" b="0" spc="-5" dirty="0">
                <a:latin typeface="Calibri Light"/>
                <a:cs typeface="Calibri Light"/>
              </a:rPr>
              <a:t>Незав</a:t>
            </a:r>
            <a:r>
              <a:rPr sz="800" b="0" spc="-10" dirty="0">
                <a:latin typeface="Calibri Light"/>
                <a:cs typeface="Calibri Light"/>
              </a:rPr>
              <a:t>исим</a:t>
            </a:r>
            <a:r>
              <a:rPr sz="800" b="0" spc="-5" dirty="0">
                <a:latin typeface="Calibri Light"/>
                <a:cs typeface="Calibri Light"/>
              </a:rPr>
              <a:t>о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 с</a:t>
            </a:r>
            <a:r>
              <a:rPr sz="800" b="0" spc="-15" dirty="0">
                <a:latin typeface="Calibri Light"/>
                <a:cs typeface="Calibri Light"/>
              </a:rPr>
              <a:t>то</a:t>
            </a:r>
            <a:r>
              <a:rPr sz="800" b="0" spc="-10" dirty="0">
                <a:latin typeface="Calibri Light"/>
                <a:cs typeface="Calibri Light"/>
              </a:rPr>
              <a:t>им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и  и </a:t>
            </a:r>
            <a:r>
              <a:rPr sz="800" b="0" spc="-10" dirty="0">
                <a:latin typeface="Calibri Light"/>
                <a:cs typeface="Calibri Light"/>
              </a:rPr>
              <a:t>срока полезного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использования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ценности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725"/>
              </a:lnSpc>
            </a:pPr>
            <a:r>
              <a:rPr sz="800" b="0" spc="-10" dirty="0">
                <a:latin typeface="Calibri Light"/>
                <a:cs typeface="Calibri Light"/>
              </a:rPr>
              <a:t>составляющие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библиотечный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880"/>
              </a:lnSpc>
            </a:pPr>
            <a:r>
              <a:rPr sz="800" b="0" spc="-10" dirty="0">
                <a:latin typeface="Calibri Light"/>
                <a:cs typeface="Calibri Light"/>
              </a:rPr>
              <a:t>фонд</a:t>
            </a:r>
            <a:endParaRPr sz="800" dirty="0">
              <a:latin typeface="Calibri Light"/>
              <a:cs typeface="Calibri Light"/>
            </a:endParaRPr>
          </a:p>
          <a:p>
            <a:pPr marL="12700" marR="256540">
              <a:lnSpc>
                <a:spcPct val="100000"/>
              </a:lnSpc>
              <a:spcBef>
                <a:spcPts val="470"/>
              </a:spcBef>
              <a:buAutoNum type="arabicPeriod" startAt="2"/>
              <a:tabLst>
                <a:tab pos="167005" algn="l"/>
              </a:tabLst>
            </a:pPr>
            <a:r>
              <a:rPr sz="1200" b="1" dirty="0">
                <a:solidFill>
                  <a:srgbClr val="005AAA"/>
                </a:solidFill>
                <a:latin typeface="Calibri"/>
                <a:cs typeface="Calibri"/>
              </a:rPr>
              <a:t>М</a:t>
            </a:r>
            <a:r>
              <a:rPr sz="1200" b="1" spc="-5" dirty="0">
                <a:solidFill>
                  <a:srgbClr val="005AAA"/>
                </a:solidFill>
                <a:latin typeface="Calibri"/>
                <a:cs typeface="Calibri"/>
              </a:rPr>
              <a:t>а</a:t>
            </a:r>
            <a:r>
              <a:rPr sz="1200" b="1" spc="-15" dirty="0">
                <a:solidFill>
                  <a:srgbClr val="005AAA"/>
                </a:solidFill>
                <a:latin typeface="Calibri"/>
                <a:cs typeface="Calibri"/>
              </a:rPr>
              <a:t>т</a:t>
            </a:r>
            <a:r>
              <a:rPr sz="1200" b="1" spc="-5" dirty="0">
                <a:solidFill>
                  <a:srgbClr val="005AAA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005AAA"/>
                </a:solidFill>
                <a:latin typeface="Calibri"/>
                <a:cs typeface="Calibri"/>
              </a:rPr>
              <a:t>р</a:t>
            </a:r>
            <a:r>
              <a:rPr sz="1200" b="1" spc="5" dirty="0">
                <a:solidFill>
                  <a:srgbClr val="005AAA"/>
                </a:solidFill>
                <a:latin typeface="Calibri"/>
                <a:cs typeface="Calibri"/>
              </a:rPr>
              <a:t>и</a:t>
            </a:r>
            <a:r>
              <a:rPr sz="1200" b="1" dirty="0">
                <a:solidFill>
                  <a:srgbClr val="005AAA"/>
                </a:solidFill>
                <a:latin typeface="Calibri"/>
                <a:cs typeface="Calibri"/>
              </a:rPr>
              <a:t>альные  запасы</a:t>
            </a:r>
            <a:endParaRPr sz="1200" dirty="0">
              <a:latin typeface="Calibri"/>
              <a:cs typeface="Calibri"/>
            </a:endParaRPr>
          </a:p>
          <a:p>
            <a:pPr marL="12700" marR="97790" algn="just">
              <a:lnSpc>
                <a:spcPct val="83100"/>
              </a:lnSpc>
              <a:spcBef>
                <a:spcPts val="535"/>
              </a:spcBef>
            </a:pPr>
            <a:r>
              <a:rPr sz="800" b="0" spc="-10" dirty="0">
                <a:latin typeface="Calibri Light"/>
                <a:cs typeface="Calibri Light"/>
              </a:rPr>
              <a:t>Срок полезного использования </a:t>
            </a:r>
            <a:r>
              <a:rPr sz="800" b="0" spc="-170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м</a:t>
            </a:r>
            <a:r>
              <a:rPr sz="800" b="0" spc="-5" dirty="0">
                <a:latin typeface="Calibri Light"/>
                <a:cs typeface="Calibri Light"/>
              </a:rPr>
              <a:t>енее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1</a:t>
            </a:r>
            <a:r>
              <a:rPr sz="800" b="0" spc="-5" dirty="0">
                <a:latin typeface="Calibri Light"/>
                <a:cs typeface="Calibri Light"/>
              </a:rPr>
              <a:t>2</a:t>
            </a:r>
            <a:r>
              <a:rPr sz="800" b="0" spc="-10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м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15" dirty="0">
                <a:latin typeface="Calibri Light"/>
                <a:cs typeface="Calibri Light"/>
              </a:rPr>
              <a:t>я</a:t>
            </a:r>
            <a:r>
              <a:rPr sz="800" b="0" spc="-10" dirty="0">
                <a:latin typeface="Calibri Light"/>
                <a:cs typeface="Calibri Light"/>
              </a:rPr>
              <a:t>ц</a:t>
            </a:r>
            <a:r>
              <a:rPr sz="800" b="0" spc="-5" dirty="0">
                <a:latin typeface="Calibri Light"/>
                <a:cs typeface="Calibri Light"/>
              </a:rPr>
              <a:t>ев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незав</a:t>
            </a:r>
            <a:r>
              <a:rPr sz="800" b="0" spc="-10" dirty="0">
                <a:latin typeface="Calibri Light"/>
                <a:cs typeface="Calibri Light"/>
              </a:rPr>
              <a:t>исимо  от</a:t>
            </a:r>
            <a:r>
              <a:rPr sz="800" b="0" spc="-15" dirty="0">
                <a:latin typeface="Calibri Light"/>
                <a:cs typeface="Calibri Light"/>
              </a:rPr>
              <a:t> стоимости</a:t>
            </a:r>
            <a:endParaRPr sz="800" dirty="0">
              <a:latin typeface="Calibri Light"/>
              <a:cs typeface="Calibri Light"/>
            </a:endParaRPr>
          </a:p>
          <a:p>
            <a:pPr marL="12700" algn="just">
              <a:lnSpc>
                <a:spcPts val="880"/>
              </a:lnSpc>
              <a:spcBef>
                <a:spcPts val="335"/>
              </a:spcBef>
            </a:pPr>
            <a:r>
              <a:rPr sz="800" b="0" spc="-5" dirty="0">
                <a:latin typeface="Calibri Light"/>
                <a:cs typeface="Calibri Light"/>
              </a:rPr>
              <a:t>Незав</a:t>
            </a:r>
            <a:r>
              <a:rPr sz="800" b="0" spc="-10" dirty="0">
                <a:latin typeface="Calibri Light"/>
                <a:cs typeface="Calibri Light"/>
              </a:rPr>
              <a:t>исим</a:t>
            </a:r>
            <a:r>
              <a:rPr sz="800" b="0" spc="-5" dirty="0">
                <a:latin typeface="Calibri Light"/>
                <a:cs typeface="Calibri Light"/>
              </a:rPr>
              <a:t>о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 с</a:t>
            </a:r>
            <a:r>
              <a:rPr sz="800" b="0" spc="-15" dirty="0">
                <a:latin typeface="Calibri Light"/>
                <a:cs typeface="Calibri Light"/>
              </a:rPr>
              <a:t>то</a:t>
            </a:r>
            <a:r>
              <a:rPr sz="800" b="0" spc="-10" dirty="0">
                <a:latin typeface="Calibri Light"/>
                <a:cs typeface="Calibri Light"/>
              </a:rPr>
              <a:t>им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endParaRPr sz="800" dirty="0">
              <a:latin typeface="Calibri Light"/>
              <a:cs typeface="Calibri Light"/>
            </a:endParaRPr>
          </a:p>
          <a:p>
            <a:pPr marL="12700" marR="24130">
              <a:lnSpc>
                <a:spcPct val="83400"/>
              </a:lnSpc>
              <a:spcBef>
                <a:spcPts val="85"/>
              </a:spcBef>
            </a:pPr>
            <a:r>
              <a:rPr sz="800" b="0" spc="-5" dirty="0">
                <a:latin typeface="Calibri Light"/>
                <a:cs typeface="Calibri Light"/>
              </a:rPr>
              <a:t>и </a:t>
            </a:r>
            <a:r>
              <a:rPr sz="800" b="0" spc="-10" dirty="0">
                <a:latin typeface="Calibri Light"/>
                <a:cs typeface="Calibri Light"/>
              </a:rPr>
              <a:t>срока службы: одежда </a:t>
            </a:r>
            <a:r>
              <a:rPr sz="800" b="0" spc="-5" dirty="0">
                <a:latin typeface="Calibri Light"/>
                <a:cs typeface="Calibri Light"/>
              </a:rPr>
              <a:t>и </a:t>
            </a:r>
            <a:r>
              <a:rPr sz="800" b="0" spc="-10" dirty="0">
                <a:latin typeface="Calibri Light"/>
                <a:cs typeface="Calibri Light"/>
              </a:rPr>
              <a:t>обувь, </a:t>
            </a:r>
            <a:r>
              <a:rPr sz="800" b="0" spc="-17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специальная одежда </a:t>
            </a:r>
            <a:r>
              <a:rPr sz="800" b="0" spc="-5" dirty="0">
                <a:latin typeface="Calibri Light"/>
                <a:cs typeface="Calibri Light"/>
              </a:rPr>
              <a:t>и </a:t>
            </a:r>
            <a:r>
              <a:rPr sz="800" b="0" spc="-10" dirty="0">
                <a:latin typeface="Calibri Light"/>
                <a:cs typeface="Calibri Light"/>
              </a:rPr>
              <a:t>обувь,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спортивная одежда </a:t>
            </a:r>
            <a:r>
              <a:rPr sz="800" b="0" spc="-5" dirty="0">
                <a:latin typeface="Calibri Light"/>
                <a:cs typeface="Calibri Light"/>
              </a:rPr>
              <a:t>и </a:t>
            </a:r>
            <a:r>
              <a:rPr sz="800" b="0" spc="-10" dirty="0">
                <a:latin typeface="Calibri Light"/>
                <a:cs typeface="Calibri Light"/>
              </a:rPr>
              <a:t>обувь,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постельное белье, постельные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при</a:t>
            </a:r>
            <a:r>
              <a:rPr sz="800" b="0" spc="-5" dirty="0">
                <a:latin typeface="Calibri Light"/>
                <a:cs typeface="Calibri Light"/>
              </a:rPr>
              <a:t>надлежн</a:t>
            </a:r>
            <a:r>
              <a:rPr sz="800" b="0" spc="-10" dirty="0">
                <a:latin typeface="Calibri Light"/>
                <a:cs typeface="Calibri Light"/>
              </a:rPr>
              <a:t>ос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и</a:t>
            </a:r>
            <a:r>
              <a:rPr sz="800" b="0" spc="-5" dirty="0">
                <a:latin typeface="Calibri Light"/>
                <a:cs typeface="Calibri Light"/>
              </a:rPr>
              <a:t>,</a:t>
            </a:r>
            <a:r>
              <a:rPr sz="800" b="0" spc="-5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ино</a:t>
            </a:r>
            <a:r>
              <a:rPr sz="800" b="0" spc="-5" dirty="0">
                <a:latin typeface="Calibri Light"/>
                <a:cs typeface="Calibri Light"/>
              </a:rPr>
              <a:t>й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мя</a:t>
            </a:r>
            <a:r>
              <a:rPr sz="800" b="0" spc="-5" dirty="0">
                <a:latin typeface="Calibri Light"/>
                <a:cs typeface="Calibri Light"/>
              </a:rPr>
              <a:t>г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0" dirty="0">
                <a:latin typeface="Calibri Light"/>
                <a:cs typeface="Calibri Light"/>
              </a:rPr>
              <a:t>ий  инвентарь, оборудование,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бу</a:t>
            </a:r>
            <a:r>
              <a:rPr sz="800" b="0" spc="-5" dirty="0">
                <a:latin typeface="Calibri Light"/>
                <a:cs typeface="Calibri Light"/>
              </a:rPr>
              <a:t>ю</a:t>
            </a:r>
            <a:r>
              <a:rPr sz="800" b="0" spc="-10" dirty="0">
                <a:latin typeface="Calibri Light"/>
                <a:cs typeface="Calibri Light"/>
              </a:rPr>
              <a:t>щи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мо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spc="-10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ажа</a:t>
            </a:r>
            <a:endParaRPr sz="800" dirty="0">
              <a:latin typeface="Calibri Light"/>
              <a:cs typeface="Calibri Light"/>
            </a:endParaRPr>
          </a:p>
          <a:p>
            <a:pPr marL="12700" marR="422909">
              <a:lnSpc>
                <a:spcPts val="790"/>
              </a:lnSpc>
              <a:spcBef>
                <a:spcPts val="10"/>
              </a:spcBef>
            </a:pP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дна</a:t>
            </a:r>
            <a:r>
              <a:rPr sz="800" b="0" spc="-5" dirty="0">
                <a:latin typeface="Calibri Light"/>
                <a:cs typeface="Calibri Light"/>
              </a:rPr>
              <a:t>зна</a:t>
            </a:r>
            <a:r>
              <a:rPr sz="800" b="0" spc="-10" dirty="0">
                <a:latin typeface="Calibri Light"/>
                <a:cs typeface="Calibri Light"/>
              </a:rPr>
              <a:t>ч</a:t>
            </a:r>
            <a:r>
              <a:rPr sz="800" b="0" spc="-5" dirty="0">
                <a:latin typeface="Calibri Light"/>
                <a:cs typeface="Calibri Light"/>
              </a:rPr>
              <a:t>ен</a:t>
            </a:r>
            <a:r>
              <a:rPr sz="800" b="0" spc="-20" dirty="0">
                <a:latin typeface="Calibri Light"/>
                <a:cs typeface="Calibri Light"/>
              </a:rPr>
              <a:t>н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для  установки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(в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том </a:t>
            </a:r>
            <a:r>
              <a:rPr sz="800" b="0" spc="-10" dirty="0">
                <a:latin typeface="Calibri Light"/>
                <a:cs typeface="Calibri Light"/>
              </a:rPr>
              <a:t>числе</a:t>
            </a:r>
            <a:endParaRPr sz="800" dirty="0">
              <a:latin typeface="Calibri Light"/>
              <a:cs typeface="Calibri Light"/>
            </a:endParaRPr>
          </a:p>
          <a:p>
            <a:pPr marL="12700" marR="138430">
              <a:lnSpc>
                <a:spcPts val="800"/>
              </a:lnSpc>
              <a:spcBef>
                <a:spcPts val="10"/>
              </a:spcBef>
            </a:pPr>
            <a:r>
              <a:rPr sz="800" b="0" spc="-15" dirty="0">
                <a:latin typeface="Calibri Light"/>
                <a:cs typeface="Calibri Light"/>
              </a:rPr>
              <a:t>мо</a:t>
            </a:r>
            <a:r>
              <a:rPr sz="800" b="0" spc="-5" dirty="0">
                <a:latin typeface="Calibri Light"/>
                <a:cs typeface="Calibri Light"/>
              </a:rPr>
              <a:t>ни</a:t>
            </a:r>
            <a:r>
              <a:rPr sz="800" b="0" spc="-15" dirty="0">
                <a:latin typeface="Calibri Light"/>
                <a:cs typeface="Calibri Light"/>
              </a:rPr>
              <a:t>то</a:t>
            </a:r>
            <a:r>
              <a:rPr sz="800" b="0" spc="-10" dirty="0">
                <a:latin typeface="Calibri Light"/>
                <a:cs typeface="Calibri Light"/>
              </a:rPr>
              <a:t>ры</a:t>
            </a:r>
            <a:r>
              <a:rPr sz="800" b="0" spc="-5" dirty="0">
                <a:latin typeface="Calibri Light"/>
                <a:cs typeface="Calibri Light"/>
              </a:rPr>
              <a:t>,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сис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мны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бл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и  </a:t>
            </a:r>
            <a:r>
              <a:rPr sz="800" b="0" spc="-10" dirty="0">
                <a:latin typeface="Calibri Light"/>
                <a:cs typeface="Calibri Light"/>
              </a:rPr>
              <a:t>пр.)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800" b="0" spc="-10" dirty="0" err="1">
                <a:latin typeface="Calibri Light"/>
                <a:cs typeface="Calibri Light"/>
              </a:rPr>
              <a:t>Готовая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 err="1" smtClean="0">
                <a:latin typeface="Calibri Light"/>
                <a:cs typeface="Calibri Light"/>
              </a:rPr>
              <a:t>продукция</a:t>
            </a:r>
            <a:endParaRPr lang="ru-RU" sz="800" spc="-1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ru-RU" sz="800" spc="-10" dirty="0" smtClean="0">
                <a:latin typeface="Calibri Light"/>
                <a:cs typeface="Calibri Light"/>
              </a:rPr>
              <a:t>Товары для продажи</a:t>
            </a:r>
            <a:endParaRPr sz="8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918" y="4864095"/>
            <a:ext cx="274193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dirty="0" err="1" smtClean="0">
                <a:solidFill>
                  <a:srgbClr val="005AAA"/>
                </a:solidFill>
                <a:latin typeface="Calibri"/>
                <a:cs typeface="Calibri"/>
              </a:rPr>
              <a:t>Материальный</a:t>
            </a:r>
            <a:r>
              <a:rPr sz="1050" spc="-50" dirty="0" smtClean="0">
                <a:solidFill>
                  <a:srgbClr val="005AAA"/>
                </a:solidFill>
                <a:latin typeface="Calibri"/>
                <a:cs typeface="Calibri"/>
              </a:rPr>
              <a:t> </a:t>
            </a:r>
            <a:r>
              <a:rPr sz="1050" spc="-5" dirty="0" err="1" smtClean="0">
                <a:solidFill>
                  <a:srgbClr val="005AAA"/>
                </a:solidFill>
                <a:latin typeface="Calibri"/>
                <a:cs typeface="Calibri"/>
              </a:rPr>
              <a:t>отдел</a:t>
            </a:r>
            <a:r>
              <a:rPr lang="ru-RU" sz="1050" spc="-5" dirty="0" smtClean="0">
                <a:solidFill>
                  <a:srgbClr val="005AAA"/>
                </a:solidFill>
                <a:latin typeface="Calibri"/>
                <a:cs typeface="Calibri"/>
              </a:rPr>
              <a:t> УБУ и ФК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2719" y="820039"/>
            <a:ext cx="4429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5AAA"/>
                </a:solidFill>
                <a:latin typeface="Calibri"/>
                <a:cs typeface="Calibri"/>
              </a:rPr>
              <a:t>3. </a:t>
            </a:r>
            <a:r>
              <a:rPr sz="1200" b="1" spc="-5" dirty="0">
                <a:solidFill>
                  <a:srgbClr val="005AAA"/>
                </a:solidFill>
                <a:latin typeface="Calibri"/>
                <a:cs typeface="Calibri"/>
              </a:rPr>
              <a:t>Материальные</a:t>
            </a:r>
            <a:r>
              <a:rPr sz="1200" b="1" spc="-40" dirty="0">
                <a:solidFill>
                  <a:srgbClr val="005AAA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AAA"/>
                </a:solidFill>
                <a:latin typeface="Calibri"/>
                <a:cs typeface="Calibri"/>
              </a:rPr>
              <a:t>ценности,</a:t>
            </a:r>
            <a:r>
              <a:rPr sz="1200" b="1" spc="-20" dirty="0">
                <a:solidFill>
                  <a:srgbClr val="005AAA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AAA"/>
                </a:solidFill>
                <a:latin typeface="Calibri"/>
                <a:cs typeface="Calibri"/>
              </a:rPr>
              <a:t>учитываемые</a:t>
            </a:r>
            <a:r>
              <a:rPr sz="1200" b="1" spc="-35" dirty="0">
                <a:solidFill>
                  <a:srgbClr val="005AA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AAA"/>
                </a:solidFill>
                <a:latin typeface="Calibri"/>
                <a:cs typeface="Calibri"/>
              </a:rPr>
              <a:t>на</a:t>
            </a:r>
            <a:r>
              <a:rPr sz="1200" b="1" spc="-15" dirty="0">
                <a:solidFill>
                  <a:srgbClr val="005AAA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AAA"/>
                </a:solidFill>
                <a:latin typeface="Calibri"/>
                <a:cs typeface="Calibri"/>
              </a:rPr>
              <a:t>забалансовых</a:t>
            </a:r>
            <a:r>
              <a:rPr sz="1200" b="1" spc="-35" dirty="0">
                <a:solidFill>
                  <a:srgbClr val="005AAA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AAA"/>
                </a:solidFill>
                <a:latin typeface="Calibri"/>
                <a:cs typeface="Calibri"/>
              </a:rPr>
              <a:t>счетах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9492" y="1193038"/>
            <a:ext cx="2486660" cy="937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ные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р</a:t>
            </a:r>
            <a:r>
              <a:rPr sz="1200" b="1" spc="-20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д</a:t>
            </a:r>
            <a:r>
              <a:rPr sz="1200" b="1" spc="-5" dirty="0">
                <a:latin typeface="Calibri"/>
                <a:cs typeface="Calibri"/>
              </a:rPr>
              <a:t>ств</a:t>
            </a:r>
            <a:r>
              <a:rPr sz="1200" b="1" dirty="0">
                <a:latin typeface="Calibri"/>
                <a:cs typeface="Calibri"/>
              </a:rPr>
              <a:t>а</a:t>
            </a:r>
            <a:endParaRPr sz="1200" dirty="0">
              <a:latin typeface="Calibri"/>
              <a:cs typeface="Calibri"/>
            </a:endParaRPr>
          </a:p>
          <a:p>
            <a:pPr marL="12700" marR="62103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стоимостью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 err="1">
                <a:latin typeface="Calibri"/>
                <a:cs typeface="Calibri"/>
              </a:rPr>
              <a:t>до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lang="ru-RU" sz="1200" b="1" dirty="0" smtClean="0">
                <a:latin typeface="Calibri"/>
                <a:cs typeface="Calibri"/>
              </a:rPr>
              <a:t>10 </a:t>
            </a:r>
            <a:r>
              <a:rPr sz="1200" b="1" dirty="0" smtClean="0">
                <a:latin typeface="Calibri"/>
                <a:cs typeface="Calibri"/>
              </a:rPr>
              <a:t>00</a:t>
            </a:r>
            <a:r>
              <a:rPr lang="ru-RU" sz="1200" b="1" dirty="0" smtClean="0">
                <a:latin typeface="Calibri"/>
                <a:cs typeface="Calibri"/>
              </a:rPr>
              <a:t>0 </a:t>
            </a:r>
            <a:r>
              <a:rPr sz="1200" b="1" spc="-10" dirty="0" err="1" smtClean="0">
                <a:latin typeface="Calibri"/>
                <a:cs typeface="Calibri"/>
              </a:rPr>
              <a:t>рублей</a:t>
            </a:r>
            <a:r>
              <a:rPr sz="1200" b="1" spc="-10" dirty="0" smtClean="0">
                <a:latin typeface="Calibri"/>
                <a:cs typeface="Calibri"/>
              </a:rPr>
              <a:t> </a:t>
            </a:r>
            <a:r>
              <a:rPr sz="1200" b="1" spc="-254" dirty="0" smtClean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включительно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(з21)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83100"/>
              </a:lnSpc>
              <a:spcBef>
                <a:spcPts val="535"/>
              </a:spcBef>
            </a:pPr>
            <a:r>
              <a:rPr sz="800" b="0" spc="-10" dirty="0">
                <a:latin typeface="Calibri Light"/>
                <a:cs typeface="Calibri Light"/>
              </a:rPr>
              <a:t>Срок полезного использования более 12 месяцев, кроме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ц</a:t>
            </a:r>
            <a:r>
              <a:rPr sz="800" b="0" spc="-5" dirty="0">
                <a:latin typeface="Calibri Light"/>
                <a:cs typeface="Calibri Light"/>
              </a:rPr>
              <a:t>енн</a:t>
            </a:r>
            <a:r>
              <a:rPr sz="800" b="0" spc="-10" dirty="0">
                <a:latin typeface="Calibri Light"/>
                <a:cs typeface="Calibri Light"/>
              </a:rPr>
              <a:t>ос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й</a:t>
            </a:r>
            <a:r>
              <a:rPr sz="800" b="0" spc="-5" dirty="0">
                <a:latin typeface="Calibri Light"/>
                <a:cs typeface="Calibri Light"/>
              </a:rPr>
              <a:t>,</a:t>
            </a:r>
            <a:r>
              <a:rPr sz="800" b="0" spc="-5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ав</a:t>
            </a:r>
            <a:r>
              <a:rPr sz="800" b="0" spc="-10" dirty="0">
                <a:latin typeface="Calibri Light"/>
                <a:cs typeface="Calibri Light"/>
              </a:rPr>
              <a:t>ляющи</a:t>
            </a:r>
            <a:r>
              <a:rPr sz="800" b="0" spc="-5" dirty="0">
                <a:latin typeface="Calibri Light"/>
                <a:cs typeface="Calibri Light"/>
              </a:rPr>
              <a:t>х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библи</a:t>
            </a:r>
            <a:r>
              <a:rPr sz="800" b="0" spc="-15" dirty="0">
                <a:latin typeface="Calibri Light"/>
                <a:cs typeface="Calibri Light"/>
              </a:rPr>
              <a:t>от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ч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spc="-15" dirty="0">
                <a:latin typeface="Calibri Light"/>
                <a:cs typeface="Calibri Light"/>
              </a:rPr>
              <a:t>ы</a:t>
            </a:r>
            <a:r>
              <a:rPr sz="800" b="0" spc="-5" dirty="0">
                <a:latin typeface="Calibri Light"/>
                <a:cs typeface="Calibri Light"/>
              </a:rPr>
              <a:t>й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ф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нд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 о</a:t>
            </a:r>
            <a:r>
              <a:rPr sz="800" b="0" spc="-10" dirty="0">
                <a:latin typeface="Calibri Light"/>
                <a:cs typeface="Calibri Light"/>
              </a:rPr>
              <a:t>б</a:t>
            </a:r>
            <a:r>
              <a:rPr sz="800" b="0" spc="-5" dirty="0">
                <a:latin typeface="Calibri Light"/>
                <a:cs typeface="Calibri Light"/>
              </a:rPr>
              <a:t>ъе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5" dirty="0">
                <a:latin typeface="Calibri Light"/>
                <a:cs typeface="Calibri Light"/>
              </a:rPr>
              <a:t>то</a:t>
            </a:r>
            <a:r>
              <a:rPr sz="800" b="0" spc="-5" dirty="0">
                <a:latin typeface="Calibri Light"/>
                <a:cs typeface="Calibri Light"/>
              </a:rPr>
              <a:t>в  не</a:t>
            </a:r>
            <a:r>
              <a:rPr sz="800" b="0" spc="-10" dirty="0">
                <a:latin typeface="Calibri Light"/>
                <a:cs typeface="Calibri Light"/>
              </a:rPr>
              <a:t>движи</a:t>
            </a:r>
            <a:r>
              <a:rPr sz="800" b="0" spc="-15" dirty="0">
                <a:latin typeface="Calibri Light"/>
                <a:cs typeface="Calibri Light"/>
              </a:rPr>
              <a:t>мо</a:t>
            </a:r>
            <a:r>
              <a:rPr sz="800" b="0" spc="-5" dirty="0">
                <a:latin typeface="Calibri Light"/>
                <a:cs typeface="Calibri Light"/>
              </a:rPr>
              <a:t>го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м</a:t>
            </a:r>
            <a:r>
              <a:rPr sz="800" b="0" spc="-5" dirty="0">
                <a:latin typeface="Calibri Light"/>
                <a:cs typeface="Calibri Light"/>
              </a:rPr>
              <a:t>у</a:t>
            </a:r>
            <a:r>
              <a:rPr sz="800" b="0" spc="-10" dirty="0">
                <a:latin typeface="Calibri Light"/>
                <a:cs typeface="Calibri Light"/>
              </a:rPr>
              <a:t>щ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ва</a:t>
            </a:r>
            <a:endParaRPr sz="8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9492" y="2099460"/>
            <a:ext cx="2567305" cy="24491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200" b="1" spc="-5" dirty="0">
                <a:latin typeface="Calibri"/>
                <a:cs typeface="Calibri"/>
              </a:rPr>
              <a:t>Бланки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строгой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отчетности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(з03)</a:t>
            </a:r>
            <a:endParaRPr sz="1200" dirty="0">
              <a:latin typeface="Calibri"/>
              <a:cs typeface="Calibri"/>
            </a:endParaRPr>
          </a:p>
          <a:p>
            <a:pPr marL="12700" marR="133985">
              <a:lnSpc>
                <a:spcPts val="800"/>
              </a:lnSpc>
              <a:spcBef>
                <a:spcPts val="535"/>
              </a:spcBef>
            </a:pPr>
            <a:r>
              <a:rPr sz="800" b="0" spc="-10" dirty="0">
                <a:latin typeface="Calibri Light"/>
                <a:cs typeface="Calibri Light"/>
              </a:rPr>
              <a:t>Перечень установлен учетной политикой ГУАП (дипломы </a:t>
            </a:r>
            <a:r>
              <a:rPr sz="800" b="0" spc="-17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специалиста,</a:t>
            </a:r>
            <a:r>
              <a:rPr sz="800" b="0" spc="-4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бакалавра,</a:t>
            </a:r>
            <a:r>
              <a:rPr sz="800" b="0" spc="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магистра,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об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окончании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720"/>
              </a:lnSpc>
            </a:pPr>
            <a:r>
              <a:rPr sz="800" b="0" spc="-10" dirty="0">
                <a:latin typeface="Calibri Light"/>
                <a:cs typeface="Calibri Light"/>
              </a:rPr>
              <a:t>аспирантуры,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о</a:t>
            </a:r>
            <a:r>
              <a:rPr sz="800" b="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среднем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профессиональном образовании,</a:t>
            </a:r>
            <a:endParaRPr sz="800" dirty="0">
              <a:latin typeface="Calibri Light"/>
              <a:cs typeface="Calibri Light"/>
            </a:endParaRPr>
          </a:p>
          <a:p>
            <a:pPr marL="12700" marR="69850">
              <a:lnSpc>
                <a:spcPct val="83100"/>
              </a:lnSpc>
              <a:spcBef>
                <a:spcPts val="85"/>
              </a:spcBef>
            </a:pPr>
            <a:r>
              <a:rPr sz="800" b="0" spc="-5" dirty="0">
                <a:latin typeface="Calibri Light"/>
                <a:cs typeface="Calibri Light"/>
              </a:rPr>
              <a:t>o </a:t>
            </a:r>
            <a:r>
              <a:rPr sz="800" b="0" spc="-10" dirty="0">
                <a:latin typeface="Calibri Light"/>
                <a:cs typeface="Calibri Light"/>
              </a:rPr>
              <a:t>профессиональной переподготовке, приложения </a:t>
            </a:r>
            <a:r>
              <a:rPr sz="800" b="0" spc="-5" dirty="0">
                <a:latin typeface="Calibri Light"/>
                <a:cs typeface="Calibri Light"/>
              </a:rPr>
              <a:t>к </a:t>
            </a:r>
            <a:r>
              <a:rPr sz="800" b="0" spc="-10" dirty="0">
                <a:latin typeface="Calibri Light"/>
                <a:cs typeface="Calibri Light"/>
              </a:rPr>
              <a:t>выше </a:t>
            </a:r>
            <a:r>
              <a:rPr sz="800" b="0" spc="-17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перечисленным дипломам, удостоверения </a:t>
            </a:r>
            <a:r>
              <a:rPr sz="800" b="0" spc="-5" dirty="0">
                <a:latin typeface="Calibri Light"/>
                <a:cs typeface="Calibri Light"/>
              </a:rPr>
              <a:t>о </a:t>
            </a:r>
            <a:r>
              <a:rPr sz="800" b="0" spc="-10" dirty="0">
                <a:latin typeface="Calibri Light"/>
                <a:cs typeface="Calibri Light"/>
              </a:rPr>
              <a:t>повышении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5" dirty="0">
                <a:latin typeface="Calibri Light"/>
                <a:cs typeface="Calibri Light"/>
              </a:rPr>
              <a:t>ва</a:t>
            </a:r>
            <a:r>
              <a:rPr sz="800" b="0" spc="-10" dirty="0">
                <a:latin typeface="Calibri Light"/>
                <a:cs typeface="Calibri Light"/>
              </a:rPr>
              <a:t>лифи</a:t>
            </a:r>
            <a:r>
              <a:rPr sz="800" b="0" spc="-5" dirty="0">
                <a:latin typeface="Calibri Light"/>
                <a:cs typeface="Calibri Light"/>
              </a:rPr>
              <a:t>кации,</a:t>
            </a:r>
            <a:r>
              <a:rPr sz="800" b="0" spc="-5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уд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вая</a:t>
            </a:r>
            <a:r>
              <a:rPr sz="800" b="0" dirty="0">
                <a:latin typeface="Calibri Light"/>
                <a:cs typeface="Calibri Light"/>
              </a:rPr>
              <a:t> к</a:t>
            </a:r>
            <a:r>
              <a:rPr sz="800" b="0" spc="-5" dirty="0">
                <a:latin typeface="Calibri Light"/>
                <a:cs typeface="Calibri Light"/>
              </a:rPr>
              <a:t>ниж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5" dirty="0">
                <a:latin typeface="Calibri Light"/>
                <a:cs typeface="Calibri Light"/>
              </a:rPr>
              <a:t>а</a:t>
            </a:r>
            <a:r>
              <a:rPr sz="800" b="0" spc="-5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вк</a:t>
            </a:r>
            <a:r>
              <a:rPr sz="800" b="0" spc="-10" dirty="0">
                <a:latin typeface="Calibri Light"/>
                <a:cs typeface="Calibri Light"/>
              </a:rPr>
              <a:t>лад</a:t>
            </a:r>
            <a:r>
              <a:rPr sz="800" b="0" spc="-20" dirty="0">
                <a:latin typeface="Calibri Light"/>
                <a:cs typeface="Calibri Light"/>
              </a:rPr>
              <a:t>ы</a:t>
            </a:r>
            <a:r>
              <a:rPr sz="800" b="0" spc="-5" dirty="0">
                <a:latin typeface="Calibri Light"/>
                <a:cs typeface="Calibri Light"/>
              </a:rPr>
              <a:t>ши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в неё</a:t>
            </a:r>
            <a:endParaRPr sz="800" dirty="0">
              <a:latin typeface="Calibri Light"/>
              <a:cs typeface="Calibri Light"/>
            </a:endParaRPr>
          </a:p>
          <a:p>
            <a:pPr marL="12700" marR="120014">
              <a:lnSpc>
                <a:spcPct val="100000"/>
              </a:lnSpc>
              <a:spcBef>
                <a:spcPts val="465"/>
              </a:spcBef>
            </a:pPr>
            <a:r>
              <a:rPr sz="1200" b="1" spc="-5" dirty="0">
                <a:latin typeface="Calibri"/>
                <a:cs typeface="Calibri"/>
              </a:rPr>
              <a:t>Материальные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ценности,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выданные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на </a:t>
            </a:r>
            <a:r>
              <a:rPr sz="1200" b="1" spc="-5" dirty="0">
                <a:latin typeface="Calibri"/>
                <a:cs typeface="Calibri"/>
              </a:rPr>
              <a:t>транспортные </a:t>
            </a:r>
            <a:r>
              <a:rPr sz="1200" b="1" spc="-10" dirty="0">
                <a:latin typeface="Calibri"/>
                <a:cs typeface="Calibri"/>
              </a:rPr>
              <a:t>средства, </a:t>
            </a:r>
            <a:r>
              <a:rPr sz="1200" b="1" spc="-5" dirty="0">
                <a:latin typeface="Calibri"/>
                <a:cs typeface="Calibri"/>
              </a:rPr>
              <a:t>взамен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изношенных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(з09</a:t>
            </a:r>
            <a:r>
              <a:rPr sz="900" b="1" dirty="0">
                <a:latin typeface="Calibri"/>
                <a:cs typeface="Calibri"/>
              </a:rPr>
              <a:t>)</a:t>
            </a:r>
            <a:endParaRPr sz="900" dirty="0">
              <a:latin typeface="Calibri"/>
              <a:cs typeface="Calibri"/>
            </a:endParaRPr>
          </a:p>
          <a:p>
            <a:pPr marL="12700" marR="20955">
              <a:lnSpc>
                <a:spcPct val="83300"/>
              </a:lnSpc>
              <a:spcBef>
                <a:spcPts val="540"/>
              </a:spcBef>
            </a:pPr>
            <a:r>
              <a:rPr sz="800" b="0" spc="-10" dirty="0">
                <a:latin typeface="Calibri Light"/>
                <a:cs typeface="Calibri Light"/>
              </a:rPr>
              <a:t>Двигатели, аккумуляторы, </a:t>
            </a:r>
            <a:r>
              <a:rPr sz="800" b="0" spc="-5" dirty="0">
                <a:latin typeface="Calibri Light"/>
                <a:cs typeface="Calibri Light"/>
              </a:rPr>
              <a:t>шины и </a:t>
            </a:r>
            <a:r>
              <a:rPr sz="800" b="0" spc="-10" dirty="0">
                <a:latin typeface="Calibri Light"/>
                <a:cs typeface="Calibri Light"/>
              </a:rPr>
              <a:t>покрышки. Отражаются </a:t>
            </a:r>
            <a:r>
              <a:rPr sz="800" b="0" spc="-5" dirty="0">
                <a:latin typeface="Calibri Light"/>
                <a:cs typeface="Calibri Light"/>
              </a:rPr>
              <a:t> на </a:t>
            </a:r>
            <a:r>
              <a:rPr sz="800" b="0" spc="-10" dirty="0">
                <a:latin typeface="Calibri Light"/>
                <a:cs typeface="Calibri Light"/>
              </a:rPr>
              <a:t>забалансовом учете </a:t>
            </a: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0" dirty="0">
                <a:latin typeface="Calibri Light"/>
                <a:cs typeface="Calibri Light"/>
              </a:rPr>
              <a:t>момент их выбытия </a:t>
            </a:r>
            <a:r>
              <a:rPr sz="800" b="0" spc="-5" dirty="0">
                <a:latin typeface="Calibri Light"/>
                <a:cs typeface="Calibri Light"/>
              </a:rPr>
              <a:t>с </a:t>
            </a:r>
            <a:r>
              <a:rPr sz="800" b="0" spc="-10" dirty="0">
                <a:latin typeface="Calibri Light"/>
                <a:cs typeface="Calibri Light"/>
              </a:rPr>
              <a:t>балансового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счета </a:t>
            </a: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0" dirty="0">
                <a:latin typeface="Calibri Light"/>
                <a:cs typeface="Calibri Light"/>
              </a:rPr>
              <a:t>целях ремонта транспортных средств </a:t>
            </a:r>
            <a:r>
              <a:rPr sz="800" b="0" spc="-5" dirty="0">
                <a:latin typeface="Calibri Light"/>
                <a:cs typeface="Calibri Light"/>
              </a:rPr>
              <a:t>и </a:t>
            </a:r>
            <a:r>
              <a:rPr sz="800" b="0" spc="-10" dirty="0">
                <a:latin typeface="Calibri Light"/>
                <a:cs typeface="Calibri Light"/>
              </a:rPr>
              <a:t>учитываются </a:t>
            </a:r>
            <a:r>
              <a:rPr sz="800" b="0" spc="-17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0" dirty="0">
                <a:latin typeface="Calibri Light"/>
                <a:cs typeface="Calibri Light"/>
              </a:rPr>
              <a:t>течение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периода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их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эксплуатации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(использования)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725"/>
              </a:lnSpc>
            </a:pP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0" dirty="0">
                <a:latin typeface="Calibri Light"/>
                <a:cs typeface="Calibri Light"/>
              </a:rPr>
              <a:t>составе</a:t>
            </a:r>
            <a:r>
              <a:rPr sz="800" b="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транспортного средства.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При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выбытии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800"/>
              </a:lnSpc>
            </a:pPr>
            <a:r>
              <a:rPr sz="800" b="0" spc="-10" dirty="0">
                <a:latin typeface="Calibri Light"/>
                <a:cs typeface="Calibri Light"/>
              </a:rPr>
              <a:t>транспортного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средства</a:t>
            </a:r>
            <a:r>
              <a:rPr sz="800" b="0" spc="-5" dirty="0">
                <a:latin typeface="Calibri Light"/>
                <a:cs typeface="Calibri Light"/>
              </a:rPr>
              <a:t> запасные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части,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установленные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800"/>
              </a:lnSpc>
            </a:pPr>
            <a:r>
              <a:rPr sz="800" b="0" spc="-5" dirty="0">
                <a:latin typeface="Calibri Light"/>
                <a:cs typeface="Calibri Light"/>
              </a:rPr>
              <a:t>на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нем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учитываемые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на</a:t>
            </a:r>
            <a:r>
              <a:rPr sz="800" b="0" spc="-10" dirty="0">
                <a:latin typeface="Calibri Light"/>
                <a:cs typeface="Calibri Light"/>
              </a:rPr>
              <a:t> забалансовом</a:t>
            </a:r>
            <a:r>
              <a:rPr sz="800" b="0" spc="1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счете,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списываются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885"/>
              </a:lnSpc>
            </a:pPr>
            <a:r>
              <a:rPr sz="800" b="0" spc="-5" dirty="0">
                <a:latin typeface="Calibri Light"/>
                <a:cs typeface="Calibri Light"/>
              </a:rPr>
              <a:t>с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забалансового</a:t>
            </a:r>
            <a:r>
              <a:rPr sz="800" b="0" spc="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учета</a:t>
            </a:r>
            <a:endParaRPr sz="800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7882" y="1193038"/>
            <a:ext cx="2076450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784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Имущество, </a:t>
            </a:r>
            <a:r>
              <a:rPr sz="1200" b="1" spc="-5" dirty="0">
                <a:latin typeface="Calibri"/>
                <a:cs typeface="Calibri"/>
              </a:rPr>
              <a:t>полученное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пользование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(з01)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790"/>
              </a:lnSpc>
              <a:spcBef>
                <a:spcPts val="540"/>
              </a:spcBef>
            </a:pPr>
            <a:r>
              <a:rPr sz="800" b="0" spc="-10" dirty="0">
                <a:latin typeface="Calibri Light"/>
                <a:cs typeface="Calibri Light"/>
              </a:rPr>
              <a:t>Об</a:t>
            </a:r>
            <a:r>
              <a:rPr sz="800" b="0" spc="-5" dirty="0">
                <a:latin typeface="Calibri Light"/>
                <a:cs typeface="Calibri Light"/>
              </a:rPr>
              <a:t>ъе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ы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движим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го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не</a:t>
            </a:r>
            <a:r>
              <a:rPr sz="800" b="0" spc="-10" dirty="0">
                <a:latin typeface="Calibri Light"/>
                <a:cs typeface="Calibri Light"/>
              </a:rPr>
              <a:t>движим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го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им</a:t>
            </a:r>
            <a:r>
              <a:rPr sz="800" b="0" spc="-5" dirty="0">
                <a:latin typeface="Calibri Light"/>
                <a:cs typeface="Calibri Light"/>
              </a:rPr>
              <a:t>уще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ва,  </a:t>
            </a:r>
            <a:r>
              <a:rPr sz="800" b="0" spc="-10" dirty="0">
                <a:latin typeface="Calibri Light"/>
                <a:cs typeface="Calibri Light"/>
              </a:rPr>
              <a:t>полученные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0" dirty="0">
                <a:latin typeface="Calibri Light"/>
                <a:cs typeface="Calibri Light"/>
              </a:rPr>
              <a:t>безвозмездное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пользование,</a:t>
            </a:r>
            <a:endParaRPr sz="800">
              <a:latin typeface="Calibri Light"/>
              <a:cs typeface="Calibri Light"/>
            </a:endParaRPr>
          </a:p>
          <a:p>
            <a:pPr marL="12700" marR="119380">
              <a:lnSpc>
                <a:spcPts val="800"/>
              </a:lnSpc>
              <a:spcBef>
                <a:spcPts val="10"/>
              </a:spcBef>
            </a:pP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5" dirty="0">
                <a:latin typeface="Calibri Light"/>
                <a:cs typeface="Calibri Light"/>
              </a:rPr>
              <a:t>том </a:t>
            </a:r>
            <a:r>
              <a:rPr sz="800" b="0" spc="-10" dirty="0">
                <a:latin typeface="Calibri Light"/>
                <a:cs typeface="Calibri Light"/>
              </a:rPr>
              <a:t>числе личное имущество </a:t>
            </a:r>
            <a:r>
              <a:rPr sz="800" b="0" spc="-5" dirty="0">
                <a:latin typeface="Calibri Light"/>
                <a:cs typeface="Calibri Light"/>
              </a:rPr>
              <a:t>во </a:t>
            </a:r>
            <a:r>
              <a:rPr sz="800" b="0" spc="-10" dirty="0">
                <a:latin typeface="Calibri Light"/>
                <a:cs typeface="Calibri Light"/>
              </a:rPr>
              <a:t>временном </a:t>
            </a:r>
            <a:r>
              <a:rPr sz="800" b="0" spc="-17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пользовании,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а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также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объекты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движимого</a:t>
            </a:r>
            <a:endParaRPr sz="800">
              <a:latin typeface="Calibri Light"/>
              <a:cs typeface="Calibri Light"/>
            </a:endParaRPr>
          </a:p>
          <a:p>
            <a:pPr marL="12700">
              <a:lnSpc>
                <a:spcPts val="720"/>
              </a:lnSpc>
            </a:pP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недвижимого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имущества,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полученные</a:t>
            </a:r>
            <a:endParaRPr sz="800">
              <a:latin typeface="Calibri Light"/>
              <a:cs typeface="Calibri Light"/>
            </a:endParaRPr>
          </a:p>
          <a:p>
            <a:pPr marL="12700">
              <a:lnSpc>
                <a:spcPts val="880"/>
              </a:lnSpc>
            </a:pPr>
            <a:r>
              <a:rPr sz="800" b="0" spc="-5" dirty="0">
                <a:latin typeface="Calibri Light"/>
                <a:cs typeface="Calibri Light"/>
              </a:rPr>
              <a:t>в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возмездное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пользование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97882" y="2221379"/>
            <a:ext cx="2094230" cy="14306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200" b="1" spc="-5" dirty="0">
                <a:latin typeface="Calibri"/>
                <a:cs typeface="Calibri"/>
              </a:rPr>
              <a:t>Сувенирная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продукция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(з07)</a:t>
            </a:r>
            <a:endParaRPr sz="1200" dirty="0">
              <a:latin typeface="Calibri"/>
              <a:cs typeface="Calibri"/>
            </a:endParaRPr>
          </a:p>
          <a:p>
            <a:pPr marL="12700" marR="86995">
              <a:lnSpc>
                <a:spcPts val="800"/>
              </a:lnSpc>
              <a:spcBef>
                <a:spcPts val="535"/>
              </a:spcBef>
            </a:pPr>
            <a:r>
              <a:rPr sz="800" b="0" spc="-10" dirty="0">
                <a:latin typeface="Calibri Light"/>
                <a:cs typeface="Calibri Light"/>
              </a:rPr>
              <a:t>Призы,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знамена,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кубки,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учрежденные</a:t>
            </a:r>
            <a:r>
              <a:rPr sz="800" b="0" spc="-5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разными </a:t>
            </a:r>
            <a:r>
              <a:rPr sz="800" b="0" spc="-16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организациями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получаемые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от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них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для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720"/>
              </a:lnSpc>
            </a:pPr>
            <a:r>
              <a:rPr sz="800" b="0" spc="-5" dirty="0">
                <a:latin typeface="Calibri Light"/>
                <a:cs typeface="Calibri Light"/>
              </a:rPr>
              <a:t>наг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ажд</a:t>
            </a:r>
            <a:r>
              <a:rPr sz="800" b="0" dirty="0">
                <a:latin typeface="Calibri Light"/>
                <a:cs typeface="Calibri Light"/>
              </a:rPr>
              <a:t>е</a:t>
            </a:r>
            <a:r>
              <a:rPr sz="800" b="0" spc="-5" dirty="0">
                <a:latin typeface="Calibri Light"/>
                <a:cs typeface="Calibri Light"/>
              </a:rPr>
              <a:t>ния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5" dirty="0">
                <a:latin typeface="Calibri Light"/>
                <a:cs typeface="Calibri Light"/>
              </a:rPr>
              <a:t>ом</a:t>
            </a:r>
            <a:r>
              <a:rPr sz="800" b="0" spc="-5" dirty="0">
                <a:latin typeface="Calibri Light"/>
                <a:cs typeface="Calibri Light"/>
              </a:rPr>
              <a:t>анд</a:t>
            </a:r>
            <a:r>
              <a:rPr sz="800" b="0" spc="-10" dirty="0">
                <a:latin typeface="Calibri Light"/>
                <a:cs typeface="Calibri Light"/>
              </a:rPr>
              <a:t>-поб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д</a:t>
            </a:r>
            <a:r>
              <a:rPr sz="800" b="0" spc="-20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л</a:t>
            </a:r>
            <a:r>
              <a:rPr sz="800" b="0" spc="-1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й</a:t>
            </a:r>
            <a:r>
              <a:rPr sz="800" b="0" spc="-5" dirty="0">
                <a:latin typeface="Calibri Light"/>
                <a:cs typeface="Calibri Light"/>
              </a:rPr>
              <a:t>.</a:t>
            </a:r>
            <a:r>
              <a:rPr sz="800" b="0" spc="-5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Учи</a:t>
            </a:r>
            <a:r>
              <a:rPr sz="800" b="0" spc="-15" dirty="0">
                <a:latin typeface="Calibri Light"/>
                <a:cs typeface="Calibri Light"/>
              </a:rPr>
              <a:t>ты</a:t>
            </a:r>
            <a:r>
              <a:rPr sz="800" b="0" spc="-5" dirty="0">
                <a:latin typeface="Calibri Light"/>
                <a:cs typeface="Calibri Light"/>
              </a:rPr>
              <a:t>ваю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ся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805"/>
              </a:lnSpc>
            </a:pP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ч</a:t>
            </a:r>
            <a:r>
              <a:rPr sz="800" b="0" spc="-5" dirty="0">
                <a:latin typeface="Calibri Light"/>
                <a:cs typeface="Calibri Light"/>
              </a:rPr>
              <a:t>ение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всего</a:t>
            </a:r>
            <a:r>
              <a:rPr sz="800" b="0" spc="-1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пе</a:t>
            </a:r>
            <a:r>
              <a:rPr sz="800" b="0" spc="-10" dirty="0">
                <a:latin typeface="Calibri Light"/>
                <a:cs typeface="Calibri Light"/>
              </a:rPr>
              <a:t>ри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д</a:t>
            </a:r>
            <a:r>
              <a:rPr sz="800" b="0" spc="-5" dirty="0">
                <a:latin typeface="Calibri Light"/>
                <a:cs typeface="Calibri Light"/>
              </a:rPr>
              <a:t>а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и</a:t>
            </a:r>
            <a:r>
              <a:rPr sz="800" b="0" spc="-5" dirty="0">
                <a:latin typeface="Calibri Light"/>
                <a:cs typeface="Calibri Light"/>
              </a:rPr>
              <a:t>х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нах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жд</a:t>
            </a:r>
            <a:r>
              <a:rPr sz="800" b="0" spc="-5" dirty="0">
                <a:latin typeface="Calibri Light"/>
                <a:cs typeface="Calibri Light"/>
              </a:rPr>
              <a:t>ен</a:t>
            </a:r>
            <a:r>
              <a:rPr sz="800" b="0" spc="-20" dirty="0">
                <a:latin typeface="Calibri Light"/>
                <a:cs typeface="Calibri Light"/>
              </a:rPr>
              <a:t>и</a:t>
            </a:r>
            <a:r>
              <a:rPr sz="800" b="0" spc="-5" dirty="0">
                <a:latin typeface="Calibri Light"/>
                <a:cs typeface="Calibri Light"/>
              </a:rPr>
              <a:t>я</a:t>
            </a:r>
            <a:endParaRPr sz="800" dirty="0">
              <a:latin typeface="Calibri Light"/>
              <a:cs typeface="Calibri Light"/>
            </a:endParaRPr>
          </a:p>
          <a:p>
            <a:pPr marL="12700" marR="53975">
              <a:lnSpc>
                <a:spcPts val="790"/>
              </a:lnSpc>
              <a:spcBef>
                <a:spcPts val="90"/>
              </a:spcBef>
            </a:pPr>
            <a:r>
              <a:rPr sz="800" b="0" spc="-5" dirty="0">
                <a:latin typeface="Calibri Light"/>
                <a:cs typeface="Calibri Light"/>
              </a:rPr>
              <a:t>в у</a:t>
            </a:r>
            <a:r>
              <a:rPr sz="800" b="0" spc="-10" dirty="0">
                <a:latin typeface="Calibri Light"/>
                <a:cs typeface="Calibri Light"/>
              </a:rPr>
              <a:t>чр</a:t>
            </a:r>
            <a:r>
              <a:rPr sz="800" b="0" spc="-5" dirty="0">
                <a:latin typeface="Calibri Light"/>
                <a:cs typeface="Calibri Light"/>
              </a:rPr>
              <a:t>еж</a:t>
            </a:r>
            <a:r>
              <a:rPr sz="800" b="0" spc="-10" dirty="0">
                <a:latin typeface="Calibri Light"/>
                <a:cs typeface="Calibri Light"/>
              </a:rPr>
              <a:t>д</a:t>
            </a:r>
            <a:r>
              <a:rPr sz="800" b="0" spc="-5" dirty="0">
                <a:latin typeface="Calibri Light"/>
                <a:cs typeface="Calibri Light"/>
              </a:rPr>
              <a:t>ени</a:t>
            </a:r>
            <a:r>
              <a:rPr sz="800" b="0" spc="-20" dirty="0">
                <a:latin typeface="Calibri Light"/>
                <a:cs typeface="Calibri Light"/>
              </a:rPr>
              <a:t>и</a:t>
            </a:r>
            <a:r>
              <a:rPr sz="800" b="0" spc="-5" dirty="0">
                <a:latin typeface="Calibri Light"/>
                <a:cs typeface="Calibri Light"/>
              </a:rPr>
              <a:t>.</a:t>
            </a:r>
            <a:r>
              <a:rPr sz="800" b="0" spc="-4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Учи</a:t>
            </a:r>
            <a:r>
              <a:rPr sz="800" b="0" spc="-15" dirty="0">
                <a:latin typeface="Calibri Light"/>
                <a:cs typeface="Calibri Light"/>
              </a:rPr>
              <a:t>ты</a:t>
            </a:r>
            <a:r>
              <a:rPr sz="800" b="0" spc="-5" dirty="0">
                <a:latin typeface="Calibri Light"/>
                <a:cs typeface="Calibri Light"/>
              </a:rPr>
              <a:t>ваю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с</a:t>
            </a:r>
            <a:r>
              <a:rPr sz="800" b="0" spc="-5" dirty="0">
                <a:latin typeface="Calibri Light"/>
                <a:cs typeface="Calibri Light"/>
              </a:rPr>
              <a:t>я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в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ус</a:t>
            </a:r>
            <a:r>
              <a:rPr sz="800" b="0" spc="-10" dirty="0">
                <a:latin typeface="Calibri Light"/>
                <a:cs typeface="Calibri Light"/>
              </a:rPr>
              <a:t>л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вн</a:t>
            </a:r>
            <a:r>
              <a:rPr sz="800" b="0" spc="-10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й </a:t>
            </a:r>
            <a:r>
              <a:rPr sz="800" b="0" spc="-10" dirty="0">
                <a:latin typeface="Calibri Light"/>
                <a:cs typeface="Calibri Light"/>
              </a:rPr>
              <a:t>оц</a:t>
            </a:r>
            <a:r>
              <a:rPr sz="800" b="0" spc="-5" dirty="0">
                <a:latin typeface="Calibri Light"/>
                <a:cs typeface="Calibri Light"/>
              </a:rPr>
              <a:t>ен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5" dirty="0">
                <a:latin typeface="Calibri Light"/>
                <a:cs typeface="Calibri Light"/>
              </a:rPr>
              <a:t>е:  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ди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дм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,</a:t>
            </a:r>
            <a:r>
              <a:rPr sz="800" b="0" spc="-40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ди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у</a:t>
            </a:r>
            <a:r>
              <a:rPr sz="800" b="0" spc="-10" dirty="0">
                <a:latin typeface="Calibri Light"/>
                <a:cs typeface="Calibri Light"/>
              </a:rPr>
              <a:t>бль</a:t>
            </a:r>
            <a:endParaRPr sz="800" dirty="0">
              <a:latin typeface="Calibri Light"/>
              <a:cs typeface="Calibri Light"/>
            </a:endParaRPr>
          </a:p>
          <a:p>
            <a:pPr marL="12700">
              <a:lnSpc>
                <a:spcPts val="875"/>
              </a:lnSpc>
              <a:spcBef>
                <a:spcPts val="355"/>
              </a:spcBef>
            </a:pPr>
            <a:r>
              <a:rPr sz="800" b="0" spc="-10" dirty="0">
                <a:latin typeface="Calibri Light"/>
                <a:cs typeface="Calibri Light"/>
              </a:rPr>
              <a:t>Ма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риал</a:t>
            </a:r>
            <a:r>
              <a:rPr sz="800" b="0" spc="-5" dirty="0">
                <a:latin typeface="Calibri Light"/>
                <a:cs typeface="Calibri Light"/>
              </a:rPr>
              <a:t>ьн</a:t>
            </a:r>
            <a:r>
              <a:rPr sz="800" b="0" spc="-15" dirty="0">
                <a:latin typeface="Calibri Light"/>
                <a:cs typeface="Calibri Light"/>
              </a:rPr>
              <a:t>ы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ц</a:t>
            </a:r>
            <a:r>
              <a:rPr sz="800" b="0" spc="-5" dirty="0">
                <a:latin typeface="Calibri Light"/>
                <a:cs typeface="Calibri Light"/>
              </a:rPr>
              <a:t>енн</a:t>
            </a:r>
            <a:r>
              <a:rPr sz="800" b="0" spc="-10" dirty="0">
                <a:latin typeface="Calibri Light"/>
                <a:cs typeface="Calibri Light"/>
              </a:rPr>
              <a:t>ос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и</a:t>
            </a:r>
            <a:r>
              <a:rPr sz="800" b="0" spc="-5" dirty="0">
                <a:latin typeface="Calibri Light"/>
                <a:cs typeface="Calibri Light"/>
              </a:rPr>
              <a:t>,</a:t>
            </a:r>
            <a:r>
              <a:rPr sz="800" b="0" spc="-4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при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б</a:t>
            </a:r>
            <a:r>
              <a:rPr sz="800" b="0" spc="-15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ае</a:t>
            </a:r>
            <a:r>
              <a:rPr sz="800" b="0" spc="-15" dirty="0">
                <a:latin typeface="Calibri Light"/>
                <a:cs typeface="Calibri Light"/>
              </a:rPr>
              <a:t>мы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endParaRPr sz="800" dirty="0">
              <a:latin typeface="Calibri Light"/>
              <a:cs typeface="Calibri Light"/>
            </a:endParaRPr>
          </a:p>
          <a:p>
            <a:pPr marL="12700" marR="215265">
              <a:lnSpc>
                <a:spcPts val="800"/>
              </a:lnSpc>
              <a:spcBef>
                <a:spcPts val="75"/>
              </a:spcBef>
            </a:pP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0" dirty="0">
                <a:latin typeface="Calibri Light"/>
                <a:cs typeface="Calibri Light"/>
              </a:rPr>
              <a:t>ц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л</a:t>
            </a:r>
            <a:r>
              <a:rPr sz="800" b="0" spc="-15" dirty="0">
                <a:latin typeface="Calibri Light"/>
                <a:cs typeface="Calibri Light"/>
              </a:rPr>
              <a:t>я</a:t>
            </a:r>
            <a:r>
              <a:rPr sz="800" b="0" spc="-5" dirty="0">
                <a:latin typeface="Calibri Light"/>
                <a:cs typeface="Calibri Light"/>
              </a:rPr>
              <a:t>х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наг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ажд</a:t>
            </a:r>
            <a:r>
              <a:rPr sz="800" b="0" dirty="0">
                <a:latin typeface="Calibri Light"/>
                <a:cs typeface="Calibri Light"/>
              </a:rPr>
              <a:t>е</a:t>
            </a:r>
            <a:r>
              <a:rPr sz="800" b="0" spc="-5" dirty="0">
                <a:latin typeface="Calibri Light"/>
                <a:cs typeface="Calibri Light"/>
              </a:rPr>
              <a:t>ния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(</a:t>
            </a:r>
            <a:r>
              <a:rPr sz="800" b="0" spc="-10" dirty="0">
                <a:latin typeface="Calibri Light"/>
                <a:cs typeface="Calibri Light"/>
              </a:rPr>
              <a:t>да</a:t>
            </a:r>
            <a:r>
              <a:rPr sz="800" b="0" spc="-15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ени</a:t>
            </a:r>
            <a:r>
              <a:rPr sz="800" b="0" spc="-10" dirty="0">
                <a:latin typeface="Calibri Light"/>
                <a:cs typeface="Calibri Light"/>
              </a:rPr>
              <a:t>я</a:t>
            </a:r>
            <a:r>
              <a:rPr sz="800" b="0" spc="-5" dirty="0">
                <a:latin typeface="Calibri Light"/>
                <a:cs typeface="Calibri Light"/>
              </a:rPr>
              <a:t>),</a:t>
            </a:r>
            <a:r>
              <a:rPr sz="800" b="0" spc="-4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5" dirty="0">
                <a:latin typeface="Calibri Light"/>
                <a:cs typeface="Calibri Light"/>
              </a:rPr>
              <a:t>то</a:t>
            </a:r>
            <a:r>
              <a:rPr sz="800" b="0" spc="-10" dirty="0">
                <a:latin typeface="Calibri Light"/>
                <a:cs typeface="Calibri Light"/>
              </a:rPr>
              <a:t>м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числе  ц</a:t>
            </a:r>
            <a:r>
              <a:rPr sz="800" b="0" spc="-5" dirty="0">
                <a:latin typeface="Calibri Light"/>
                <a:cs typeface="Calibri Light"/>
              </a:rPr>
              <a:t>енные</a:t>
            </a:r>
            <a:r>
              <a:rPr sz="800" b="0" spc="-5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пода</a:t>
            </a:r>
            <a:r>
              <a:rPr sz="800" b="0" spc="-15" dirty="0">
                <a:latin typeface="Calibri Light"/>
                <a:cs typeface="Calibri Light"/>
              </a:rPr>
              <a:t>р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сув</a:t>
            </a:r>
            <a:r>
              <a:rPr sz="800" b="0" spc="-5" dirty="0">
                <a:latin typeface="Calibri Light"/>
                <a:cs typeface="Calibri Light"/>
              </a:rPr>
              <a:t>ени</a:t>
            </a:r>
            <a:r>
              <a:rPr sz="800" b="0" spc="-10" dirty="0">
                <a:latin typeface="Calibri Light"/>
                <a:cs typeface="Calibri Light"/>
              </a:rPr>
              <a:t>ры</a:t>
            </a:r>
            <a:r>
              <a:rPr sz="800" b="0" spc="-5" dirty="0">
                <a:latin typeface="Calibri Light"/>
                <a:cs typeface="Calibri Light"/>
              </a:rPr>
              <a:t>.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Учи</a:t>
            </a:r>
            <a:r>
              <a:rPr sz="800" b="0" spc="-15" dirty="0">
                <a:latin typeface="Calibri Light"/>
                <a:cs typeface="Calibri Light"/>
              </a:rPr>
              <a:t>ты</a:t>
            </a:r>
            <a:r>
              <a:rPr sz="800" b="0" spc="-5" dirty="0">
                <a:latin typeface="Calibri Light"/>
                <a:cs typeface="Calibri Light"/>
              </a:rPr>
              <a:t>ваю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ся  по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стоимости </a:t>
            </a:r>
            <a:r>
              <a:rPr sz="800" b="0" spc="-10" dirty="0">
                <a:latin typeface="Calibri Light"/>
                <a:cs typeface="Calibri Light"/>
              </a:rPr>
              <a:t>их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приобретения</a:t>
            </a:r>
            <a:endParaRPr sz="8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7882" y="3685413"/>
            <a:ext cx="1916430" cy="104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912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Спе</a:t>
            </a:r>
            <a:r>
              <a:rPr sz="1200" b="1" spc="-15" dirty="0">
                <a:latin typeface="Calibri"/>
                <a:cs typeface="Calibri"/>
              </a:rPr>
              <a:t>ц</a:t>
            </a:r>
            <a:r>
              <a:rPr sz="1200" b="1" dirty="0">
                <a:latin typeface="Calibri"/>
                <a:cs typeface="Calibri"/>
              </a:rPr>
              <a:t>обо</a:t>
            </a:r>
            <a:r>
              <a:rPr sz="1200" b="1" spc="-10" dirty="0">
                <a:latin typeface="Calibri"/>
                <a:cs typeface="Calibri"/>
              </a:rPr>
              <a:t>р</a:t>
            </a:r>
            <a:r>
              <a:rPr sz="1200" b="1" spc="-55" dirty="0">
                <a:latin typeface="Calibri"/>
                <a:cs typeface="Calibri"/>
              </a:rPr>
              <a:t>у</a:t>
            </a:r>
            <a:r>
              <a:rPr sz="1200" b="1" spc="-15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ва</a:t>
            </a:r>
            <a:r>
              <a:rPr sz="1200" b="1" dirty="0">
                <a:latin typeface="Calibri"/>
                <a:cs typeface="Calibri"/>
              </a:rPr>
              <a:t>ни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,  </a:t>
            </a:r>
            <a:r>
              <a:rPr sz="1200" b="1" spc="-5" dirty="0">
                <a:latin typeface="Calibri"/>
                <a:cs typeface="Calibri"/>
              </a:rPr>
              <a:t>приобретенное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для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выполнения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НИР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(з12)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83400"/>
              </a:lnSpc>
              <a:spcBef>
                <a:spcPts val="535"/>
              </a:spcBef>
            </a:pPr>
            <a:r>
              <a:rPr sz="800" b="0" spc="-10" dirty="0">
                <a:latin typeface="Calibri Light"/>
                <a:cs typeface="Calibri Light"/>
              </a:rPr>
              <a:t>Спецоборудование, переданное </a:t>
            </a: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0" dirty="0">
                <a:latin typeface="Calibri Light"/>
                <a:cs typeface="Calibri Light"/>
              </a:rPr>
              <a:t>научное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подразделение для выполнения научно-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иссл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до</a:t>
            </a:r>
            <a:r>
              <a:rPr sz="800" b="0" spc="-5" dirty="0">
                <a:latin typeface="Calibri Light"/>
                <a:cs typeface="Calibri Light"/>
              </a:rPr>
              <a:t>ва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льс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0" dirty="0">
                <a:latin typeface="Calibri Light"/>
                <a:cs typeface="Calibri Light"/>
              </a:rPr>
              <a:t>и</a:t>
            </a:r>
            <a:r>
              <a:rPr sz="800" b="0" spc="-5" dirty="0">
                <a:latin typeface="Calibri Light"/>
                <a:cs typeface="Calibri Light"/>
              </a:rPr>
              <a:t>х,</a:t>
            </a:r>
            <a:r>
              <a:rPr sz="800" b="0" spc="-5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пы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spc="-10" dirty="0">
                <a:latin typeface="Calibri Light"/>
                <a:cs typeface="Calibri Light"/>
              </a:rPr>
              <a:t>о-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нс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ук</a:t>
            </a:r>
            <a:r>
              <a:rPr sz="800" b="0" spc="-15" dirty="0">
                <a:latin typeface="Calibri Light"/>
                <a:cs typeface="Calibri Light"/>
              </a:rPr>
              <a:t>то</a:t>
            </a:r>
            <a:r>
              <a:rPr sz="800" b="0" spc="-10" dirty="0">
                <a:latin typeface="Calibri Light"/>
                <a:cs typeface="Calibri Light"/>
              </a:rPr>
              <a:t>рс</a:t>
            </a:r>
            <a:r>
              <a:rPr sz="800" b="0" spc="-5" dirty="0">
                <a:latin typeface="Calibri Light"/>
                <a:cs typeface="Calibri Light"/>
              </a:rPr>
              <a:t>к</a:t>
            </a:r>
            <a:r>
              <a:rPr sz="800" b="0" spc="-10" dirty="0">
                <a:latin typeface="Calibri Light"/>
                <a:cs typeface="Calibri Light"/>
              </a:rPr>
              <a:t>их  р</a:t>
            </a:r>
            <a:r>
              <a:rPr sz="800" b="0" spc="-5" dirty="0">
                <a:latin typeface="Calibri Light"/>
                <a:cs typeface="Calibri Light"/>
              </a:rPr>
              <a:t>а</a:t>
            </a:r>
            <a:r>
              <a:rPr sz="800" b="0" spc="-10" dirty="0">
                <a:latin typeface="Calibri Light"/>
                <a:cs typeface="Calibri Light"/>
              </a:rPr>
              <a:t>б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т</a:t>
            </a:r>
            <a:r>
              <a:rPr sz="800" b="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</a:t>
            </a:r>
            <a:r>
              <a:rPr sz="800" b="0" spc="-5" dirty="0">
                <a:latin typeface="Calibri Light"/>
                <a:cs typeface="Calibri Light"/>
              </a:rPr>
              <a:t>о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spc="-10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й</a:t>
            </a:r>
            <a:r>
              <a:rPr sz="800" b="0" spc="-40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5" dirty="0">
                <a:latin typeface="Calibri Light"/>
                <a:cs typeface="Calibri Light"/>
              </a:rPr>
              <a:t>м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заказчика</a:t>
            </a:r>
            <a:endParaRPr sz="80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7514" y="1195578"/>
            <a:ext cx="1409700" cy="147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9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Экспериментальные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устройства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(з13)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875"/>
              </a:lnSpc>
              <a:spcBef>
                <a:spcPts val="375"/>
              </a:spcBef>
            </a:pPr>
            <a:r>
              <a:rPr sz="800" b="0" spc="-10" dirty="0">
                <a:latin typeface="Calibri Light"/>
                <a:cs typeface="Calibri Light"/>
              </a:rPr>
              <a:t>Ма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риал</a:t>
            </a:r>
            <a:r>
              <a:rPr sz="800" b="0" spc="-5" dirty="0">
                <a:latin typeface="Calibri Light"/>
                <a:cs typeface="Calibri Light"/>
              </a:rPr>
              <a:t>ьн</a:t>
            </a:r>
            <a:r>
              <a:rPr sz="800" b="0" spc="-15" dirty="0">
                <a:latin typeface="Calibri Light"/>
                <a:cs typeface="Calibri Light"/>
              </a:rPr>
              <a:t>ы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ц</a:t>
            </a:r>
            <a:r>
              <a:rPr sz="800" b="0" spc="-5" dirty="0">
                <a:latin typeface="Calibri Light"/>
                <a:cs typeface="Calibri Light"/>
              </a:rPr>
              <a:t>енн</a:t>
            </a:r>
            <a:r>
              <a:rPr sz="800" b="0" spc="-10" dirty="0">
                <a:latin typeface="Calibri Light"/>
                <a:cs typeface="Calibri Light"/>
              </a:rPr>
              <a:t>ос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и,</a:t>
            </a:r>
            <a:endParaRPr sz="800">
              <a:latin typeface="Calibri Light"/>
              <a:cs typeface="Calibri Light"/>
            </a:endParaRPr>
          </a:p>
          <a:p>
            <a:pPr marL="12700">
              <a:lnSpc>
                <a:spcPts val="800"/>
              </a:lnSpc>
            </a:pPr>
            <a:r>
              <a:rPr sz="800" b="0" spc="-10" dirty="0">
                <a:latin typeface="Calibri Light"/>
                <a:cs typeface="Calibri Light"/>
              </a:rPr>
              <a:t>использованные</a:t>
            </a:r>
            <a:endParaRPr sz="800">
              <a:latin typeface="Calibri Light"/>
              <a:cs typeface="Calibri Light"/>
            </a:endParaRPr>
          </a:p>
          <a:p>
            <a:pPr marL="12700" marR="88265">
              <a:lnSpc>
                <a:spcPct val="83300"/>
              </a:lnSpc>
              <a:spcBef>
                <a:spcPts val="85"/>
              </a:spcBef>
            </a:pPr>
            <a:r>
              <a:rPr sz="800" b="0" spc="-10" dirty="0">
                <a:latin typeface="Calibri Light"/>
                <a:cs typeface="Calibri Light"/>
              </a:rPr>
              <a:t>при изготовлении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э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0" dirty="0">
                <a:latin typeface="Calibri Light"/>
                <a:cs typeface="Calibri Light"/>
              </a:rPr>
              <a:t>сп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рим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20" dirty="0">
                <a:latin typeface="Calibri Light"/>
                <a:cs typeface="Calibri Light"/>
              </a:rPr>
              <a:t>н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ал</a:t>
            </a:r>
            <a:r>
              <a:rPr sz="800" b="0" spc="-10" dirty="0">
                <a:latin typeface="Calibri Light"/>
                <a:cs typeface="Calibri Light"/>
              </a:rPr>
              <a:t>ь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spc="-15" dirty="0">
                <a:latin typeface="Calibri Light"/>
                <a:cs typeface="Calibri Light"/>
              </a:rPr>
              <a:t>ы</a:t>
            </a:r>
            <a:r>
              <a:rPr sz="800" b="0" spc="-5" dirty="0">
                <a:latin typeface="Calibri Light"/>
                <a:cs typeface="Calibri Light"/>
              </a:rPr>
              <a:t>х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ус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йс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в,  не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б</a:t>
            </a:r>
            <a:r>
              <a:rPr sz="800" b="0" spc="-5" dirty="0">
                <a:latin typeface="Calibri Light"/>
                <a:cs typeface="Calibri Light"/>
              </a:rPr>
              <a:t>х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димы</a:t>
            </a:r>
            <a:r>
              <a:rPr sz="800" b="0" spc="-5" dirty="0">
                <a:latin typeface="Calibri Light"/>
                <a:cs typeface="Calibri Light"/>
              </a:rPr>
              <a:t>х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ве</a:t>
            </a:r>
            <a:r>
              <a:rPr sz="800" b="0" spc="-10" dirty="0">
                <a:latin typeface="Calibri Light"/>
                <a:cs typeface="Calibri Light"/>
              </a:rPr>
              <a:t>д</a:t>
            </a:r>
            <a:r>
              <a:rPr sz="800" b="0" spc="-5" dirty="0">
                <a:latin typeface="Calibri Light"/>
                <a:cs typeface="Calibri Light"/>
              </a:rPr>
              <a:t>ении  </a:t>
            </a:r>
            <a:r>
              <a:rPr sz="800" b="0" spc="-10" dirty="0">
                <a:latin typeface="Calibri Light"/>
                <a:cs typeface="Calibri Light"/>
              </a:rPr>
              <a:t>научно-исследовательских</a:t>
            </a:r>
            <a:endParaRPr sz="800">
              <a:latin typeface="Calibri Light"/>
              <a:cs typeface="Calibri Light"/>
            </a:endParaRPr>
          </a:p>
          <a:p>
            <a:pPr marL="12700" marR="5080">
              <a:lnSpc>
                <a:spcPts val="790"/>
              </a:lnSpc>
              <a:spcBef>
                <a:spcPts val="10"/>
              </a:spcBef>
            </a:pPr>
            <a:r>
              <a:rPr sz="800" b="0" spc="-5" dirty="0">
                <a:latin typeface="Calibri Light"/>
                <a:cs typeface="Calibri Light"/>
              </a:rPr>
              <a:t>(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пы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spc="-10" dirty="0">
                <a:latin typeface="Calibri Light"/>
                <a:cs typeface="Calibri Light"/>
              </a:rPr>
              <a:t>о-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нс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ук</a:t>
            </a:r>
            <a:r>
              <a:rPr sz="800" b="0" spc="-15" dirty="0">
                <a:latin typeface="Calibri Light"/>
                <a:cs typeface="Calibri Light"/>
              </a:rPr>
              <a:t>то</a:t>
            </a:r>
            <a:r>
              <a:rPr sz="800" b="0" spc="-10" dirty="0">
                <a:latin typeface="Calibri Light"/>
                <a:cs typeface="Calibri Light"/>
              </a:rPr>
              <a:t>рс</a:t>
            </a:r>
            <a:r>
              <a:rPr sz="800" b="0" spc="-5" dirty="0">
                <a:latin typeface="Calibri Light"/>
                <a:cs typeface="Calibri Light"/>
              </a:rPr>
              <a:t>к</a:t>
            </a:r>
            <a:r>
              <a:rPr sz="800" b="0" spc="-10" dirty="0">
                <a:latin typeface="Calibri Light"/>
                <a:cs typeface="Calibri Light"/>
              </a:rPr>
              <a:t>и</a:t>
            </a:r>
            <a:r>
              <a:rPr sz="800" b="0" spc="-15" dirty="0">
                <a:latin typeface="Calibri Light"/>
                <a:cs typeface="Calibri Light"/>
              </a:rPr>
              <a:t>х</a:t>
            </a:r>
            <a:r>
              <a:rPr sz="800" b="0" spc="-5" dirty="0">
                <a:latin typeface="Calibri Light"/>
                <a:cs typeface="Calibri Light"/>
              </a:rPr>
              <a:t>)</a:t>
            </a:r>
            <a:r>
              <a:rPr sz="800" b="0" spc="-5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а</a:t>
            </a:r>
            <a:r>
              <a:rPr sz="800" b="0" spc="-10" dirty="0">
                <a:latin typeface="Calibri Light"/>
                <a:cs typeface="Calibri Light"/>
              </a:rPr>
              <a:t>б</a:t>
            </a:r>
            <a:r>
              <a:rPr sz="800" b="0" spc="-15" dirty="0">
                <a:latin typeface="Calibri Light"/>
                <a:cs typeface="Calibri Light"/>
              </a:rPr>
              <a:t>от</a:t>
            </a:r>
            <a:r>
              <a:rPr sz="800" b="0" spc="-5" dirty="0">
                <a:latin typeface="Calibri Light"/>
                <a:cs typeface="Calibri Light"/>
              </a:rPr>
              <a:t>,  </a:t>
            </a:r>
            <a:r>
              <a:rPr sz="800" b="0" spc="-10" dirty="0">
                <a:latin typeface="Calibri Light"/>
                <a:cs typeface="Calibri Light"/>
              </a:rPr>
              <a:t>до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момента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проведения</a:t>
            </a:r>
            <a:endParaRPr sz="800">
              <a:latin typeface="Calibri Light"/>
              <a:cs typeface="Calibri Light"/>
            </a:endParaRPr>
          </a:p>
          <a:p>
            <a:pPr marL="12700" marR="780415">
              <a:lnSpc>
                <a:spcPts val="800"/>
              </a:lnSpc>
              <a:spcBef>
                <a:spcPts val="10"/>
              </a:spcBef>
            </a:pPr>
            <a:r>
              <a:rPr sz="800" b="0" spc="-10" dirty="0">
                <a:latin typeface="Calibri Light"/>
                <a:cs typeface="Calibri Light"/>
              </a:rPr>
              <a:t>демонтажа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эт</a:t>
            </a:r>
            <a:r>
              <a:rPr sz="800" b="0" spc="-10" dirty="0">
                <a:latin typeface="Calibri Light"/>
                <a:cs typeface="Calibri Light"/>
              </a:rPr>
              <a:t>и</a:t>
            </a:r>
            <a:r>
              <a:rPr sz="800" b="0" spc="-5" dirty="0">
                <a:latin typeface="Calibri Light"/>
                <a:cs typeface="Calibri Light"/>
              </a:rPr>
              <a:t>х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ус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10" dirty="0">
                <a:latin typeface="Calibri Light"/>
                <a:cs typeface="Calibri Light"/>
              </a:rPr>
              <a:t>р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йс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в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7514" y="2704592"/>
            <a:ext cx="1463040" cy="117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7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П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ри</a:t>
            </a:r>
            <a:r>
              <a:rPr sz="1200" b="1" spc="-25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дич</a:t>
            </a:r>
            <a:r>
              <a:rPr sz="1200" b="1" spc="-5" dirty="0">
                <a:latin typeface="Calibri"/>
                <a:cs typeface="Calibri"/>
              </a:rPr>
              <a:t>еск</a:t>
            </a:r>
            <a:r>
              <a:rPr sz="1200" b="1" dirty="0">
                <a:latin typeface="Calibri"/>
                <a:cs typeface="Calibri"/>
              </a:rPr>
              <a:t>ие  </a:t>
            </a:r>
            <a:r>
              <a:rPr sz="1200" b="1" spc="-5" dirty="0">
                <a:latin typeface="Calibri"/>
                <a:cs typeface="Calibri"/>
              </a:rPr>
              <a:t>издания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(з23)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83100"/>
              </a:lnSpc>
              <a:spcBef>
                <a:spcPts val="540"/>
              </a:spcBef>
            </a:pPr>
            <a:r>
              <a:rPr sz="800" b="0" spc="-10" dirty="0">
                <a:latin typeface="Calibri Light"/>
                <a:cs typeface="Calibri Light"/>
              </a:rPr>
              <a:t>Газеты, </a:t>
            </a:r>
            <a:r>
              <a:rPr sz="800" b="0" spc="-5" dirty="0">
                <a:latin typeface="Calibri Light"/>
                <a:cs typeface="Calibri Light"/>
              </a:rPr>
              <a:t>журналы и </a:t>
            </a:r>
            <a:r>
              <a:rPr sz="800" b="0" spc="-10" dirty="0">
                <a:latin typeface="Calibri Light"/>
                <a:cs typeface="Calibri Light"/>
              </a:rPr>
              <a:t>т. п.,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при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б</a:t>
            </a:r>
            <a:r>
              <a:rPr sz="800" b="0" spc="-15" dirty="0">
                <a:latin typeface="Calibri Light"/>
                <a:cs typeface="Calibri Light"/>
              </a:rPr>
              <a:t>р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ае</a:t>
            </a:r>
            <a:r>
              <a:rPr sz="800" b="0" spc="-15" dirty="0">
                <a:latin typeface="Calibri Light"/>
                <a:cs typeface="Calibri Light"/>
              </a:rPr>
              <a:t>мы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у</a:t>
            </a:r>
            <a:r>
              <a:rPr sz="800" b="0" spc="-10" dirty="0">
                <a:latin typeface="Calibri Light"/>
                <a:cs typeface="Calibri Light"/>
              </a:rPr>
              <a:t>чр</a:t>
            </a:r>
            <a:r>
              <a:rPr sz="800" b="0" spc="-5" dirty="0">
                <a:latin typeface="Calibri Light"/>
                <a:cs typeface="Calibri Light"/>
              </a:rPr>
              <a:t>еж</a:t>
            </a:r>
            <a:r>
              <a:rPr sz="800" b="0" spc="-10" dirty="0">
                <a:latin typeface="Calibri Light"/>
                <a:cs typeface="Calibri Light"/>
              </a:rPr>
              <a:t>д</a:t>
            </a:r>
            <a:r>
              <a:rPr sz="800" b="0" spc="-5" dirty="0">
                <a:latin typeface="Calibri Light"/>
                <a:cs typeface="Calibri Light"/>
              </a:rPr>
              <a:t>ением  </a:t>
            </a:r>
            <a:r>
              <a:rPr sz="800" b="0" spc="-10" dirty="0">
                <a:latin typeface="Calibri Light"/>
                <a:cs typeface="Calibri Light"/>
              </a:rPr>
              <a:t>дл</a:t>
            </a:r>
            <a:r>
              <a:rPr sz="800" b="0" spc="-5" dirty="0">
                <a:latin typeface="Calibri Light"/>
                <a:cs typeface="Calibri Light"/>
              </a:rPr>
              <a:t>я</a:t>
            </a:r>
            <a:r>
              <a:rPr sz="800" b="0" spc="-10" dirty="0">
                <a:latin typeface="Calibri Light"/>
                <a:cs typeface="Calibri Light"/>
              </a:rPr>
              <a:t> 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мпл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15" dirty="0">
                <a:latin typeface="Calibri Light"/>
                <a:cs typeface="Calibri Light"/>
              </a:rPr>
              <a:t>т</a:t>
            </a:r>
            <a:r>
              <a:rPr sz="800" b="0" spc="-5" dirty="0">
                <a:latin typeface="Calibri Light"/>
                <a:cs typeface="Calibri Light"/>
              </a:rPr>
              <a:t>ац</a:t>
            </a:r>
            <a:r>
              <a:rPr sz="800" b="0" spc="-20" dirty="0">
                <a:latin typeface="Calibri Light"/>
                <a:cs typeface="Calibri Light"/>
              </a:rPr>
              <a:t>и</a:t>
            </a:r>
            <a:r>
              <a:rPr sz="800" b="0" spc="-5" dirty="0">
                <a:latin typeface="Calibri Light"/>
                <a:cs typeface="Calibri Light"/>
              </a:rPr>
              <a:t>и</a:t>
            </a:r>
            <a:r>
              <a:rPr sz="800" b="0" spc="-5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библи</a:t>
            </a:r>
            <a:r>
              <a:rPr sz="800" b="0" spc="-15" dirty="0">
                <a:latin typeface="Calibri Light"/>
                <a:cs typeface="Calibri Light"/>
              </a:rPr>
              <a:t>от</a:t>
            </a:r>
            <a:r>
              <a:rPr sz="800" b="0" spc="-5" dirty="0">
                <a:latin typeface="Calibri Light"/>
                <a:cs typeface="Calibri Light"/>
              </a:rPr>
              <a:t>е</a:t>
            </a:r>
            <a:r>
              <a:rPr sz="800" b="0" spc="-10" dirty="0">
                <a:latin typeface="Calibri Light"/>
                <a:cs typeface="Calibri Light"/>
              </a:rPr>
              <a:t>ч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spc="-10" dirty="0">
                <a:latin typeface="Calibri Light"/>
                <a:cs typeface="Calibri Light"/>
              </a:rPr>
              <a:t>о</a:t>
            </a:r>
            <a:r>
              <a:rPr sz="800" b="0" spc="-5" dirty="0">
                <a:latin typeface="Calibri Light"/>
                <a:cs typeface="Calibri Light"/>
              </a:rPr>
              <a:t>го  </a:t>
            </a:r>
            <a:r>
              <a:rPr sz="800" b="0" spc="-10" dirty="0">
                <a:latin typeface="Calibri Light"/>
                <a:cs typeface="Calibri Light"/>
              </a:rPr>
              <a:t>фонда. Учитываются </a:t>
            </a:r>
            <a:r>
              <a:rPr sz="800" b="0" spc="-5" dirty="0">
                <a:latin typeface="Calibri Light"/>
                <a:cs typeface="Calibri Light"/>
              </a:rPr>
              <a:t>в </a:t>
            </a:r>
            <a:r>
              <a:rPr sz="800" b="0" spc="-10" dirty="0">
                <a:latin typeface="Calibri Light"/>
                <a:cs typeface="Calibri Light"/>
              </a:rPr>
              <a:t>условной </a:t>
            </a:r>
            <a:r>
              <a:rPr sz="800" b="0" spc="-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ц</a:t>
            </a:r>
            <a:r>
              <a:rPr sz="800" b="0" spc="-5" dirty="0">
                <a:latin typeface="Calibri Light"/>
                <a:cs typeface="Calibri Light"/>
              </a:rPr>
              <a:t>ен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5" dirty="0">
                <a:latin typeface="Calibri Light"/>
                <a:cs typeface="Calibri Light"/>
              </a:rPr>
              <a:t>е:</a:t>
            </a:r>
            <a:r>
              <a:rPr sz="800" b="0" spc="-4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ди</a:t>
            </a:r>
            <a:r>
              <a:rPr sz="800" b="0" spc="-5" dirty="0">
                <a:latin typeface="Calibri Light"/>
                <a:cs typeface="Calibri Light"/>
              </a:rPr>
              <a:t>н</a:t>
            </a:r>
            <a:r>
              <a:rPr sz="800" b="0" spc="-25" dirty="0">
                <a:latin typeface="Calibri Light"/>
                <a:cs typeface="Calibri Light"/>
              </a:rPr>
              <a:t> </a:t>
            </a:r>
            <a:r>
              <a:rPr sz="800" b="0" spc="-15" dirty="0">
                <a:latin typeface="Calibri Light"/>
                <a:cs typeface="Calibri Light"/>
              </a:rPr>
              <a:t>о</a:t>
            </a:r>
            <a:r>
              <a:rPr sz="800" b="0" spc="-10" dirty="0">
                <a:latin typeface="Calibri Light"/>
                <a:cs typeface="Calibri Light"/>
              </a:rPr>
              <a:t>б</a:t>
            </a:r>
            <a:r>
              <a:rPr sz="800" b="0" spc="-5" dirty="0">
                <a:latin typeface="Calibri Light"/>
                <a:cs typeface="Calibri Light"/>
              </a:rPr>
              <a:t>ъе</a:t>
            </a:r>
            <a:r>
              <a:rPr sz="800" b="0" dirty="0">
                <a:latin typeface="Calibri Light"/>
                <a:cs typeface="Calibri Light"/>
              </a:rPr>
              <a:t>к</a:t>
            </a:r>
            <a:r>
              <a:rPr sz="800" b="0" spc="-5" dirty="0">
                <a:latin typeface="Calibri Light"/>
                <a:cs typeface="Calibri Light"/>
              </a:rPr>
              <a:t>т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(н</a:t>
            </a:r>
            <a:r>
              <a:rPr sz="800" b="0" spc="-10" dirty="0">
                <a:latin typeface="Calibri Light"/>
                <a:cs typeface="Calibri Light"/>
              </a:rPr>
              <a:t>ом</a:t>
            </a:r>
            <a:r>
              <a:rPr sz="800" b="0" spc="-5" dirty="0">
                <a:latin typeface="Calibri Light"/>
                <a:cs typeface="Calibri Light"/>
              </a:rPr>
              <a:t>ер</a:t>
            </a:r>
            <a:endParaRPr sz="800">
              <a:latin typeface="Calibri Light"/>
              <a:cs typeface="Calibri Light"/>
            </a:endParaRPr>
          </a:p>
          <a:p>
            <a:pPr marL="12700" marR="266700">
              <a:lnSpc>
                <a:spcPts val="800"/>
              </a:lnSpc>
              <a:spcBef>
                <a:spcPts val="5"/>
              </a:spcBef>
            </a:pPr>
            <a:r>
              <a:rPr sz="800" b="0" spc="-5" dirty="0">
                <a:latin typeface="Calibri Light"/>
                <a:cs typeface="Calibri Light"/>
              </a:rPr>
              <a:t>журнала,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годовой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комплект </a:t>
            </a:r>
            <a:r>
              <a:rPr sz="800" b="0" spc="-165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газеты),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один</a:t>
            </a:r>
            <a:r>
              <a:rPr sz="800" b="0" spc="-3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рубль</a:t>
            </a:r>
            <a:endParaRPr sz="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20828"/>
            <a:ext cx="43586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spc="-5" dirty="0">
                <a:solidFill>
                  <a:srgbClr val="FFFFFF"/>
                </a:solidFill>
                <a:latin typeface="Calibri Light"/>
                <a:cs typeface="Calibri Light"/>
              </a:rPr>
              <a:t>Учет</a:t>
            </a:r>
            <a:r>
              <a:rPr sz="135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dirty="0" err="1">
                <a:solidFill>
                  <a:srgbClr val="FFFFFF"/>
                </a:solidFill>
                <a:latin typeface="Calibri Light"/>
                <a:cs typeface="Calibri Light"/>
              </a:rPr>
              <a:t>имущества</a:t>
            </a:r>
            <a:r>
              <a:rPr sz="135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ГУАП</a:t>
            </a:r>
            <a:r>
              <a:rPr lang="ru-RU" sz="135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sz="135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256791" y="4881168"/>
            <a:ext cx="17640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pc="5" dirty="0" err="1" smtClean="0"/>
              <a:t>М</a:t>
            </a:r>
            <a:r>
              <a:rPr spc="-5" dirty="0" err="1" smtClean="0"/>
              <a:t>атер</a:t>
            </a:r>
            <a:r>
              <a:rPr dirty="0" err="1" smtClean="0"/>
              <a:t>иал</a:t>
            </a:r>
            <a:r>
              <a:rPr spc="-5" dirty="0" err="1" smtClean="0"/>
              <a:t>ь</a:t>
            </a:r>
            <a:r>
              <a:rPr dirty="0" err="1" smtClean="0"/>
              <a:t>ный</a:t>
            </a:r>
            <a:r>
              <a:rPr spc="-45" dirty="0" smtClean="0"/>
              <a:t> </a:t>
            </a:r>
            <a:r>
              <a:rPr spc="-5" dirty="0" err="1" smtClean="0"/>
              <a:t>отдел</a:t>
            </a:r>
            <a:r>
              <a:rPr lang="ru-RU" spc="-5" dirty="0" smtClean="0"/>
              <a:t> УБУ и ФК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5"/>
              </a:lnSpc>
            </a:pPr>
            <a:fld id="{81D60167-4931-47E6-BA6A-407CBD079E47}" type="slidenum">
              <a:rPr sz="1500" dirty="0"/>
              <a:t>9</a:t>
            </a:fld>
            <a:r>
              <a:rPr sz="1500" spc="-5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15</a:t>
            </a:r>
            <a:endParaRPr sz="15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Что</a:t>
            </a:r>
            <a:r>
              <a:rPr spc="-10" dirty="0"/>
              <a:t> </a:t>
            </a:r>
            <a:r>
              <a:rPr dirty="0"/>
              <a:t>с</a:t>
            </a:r>
            <a:r>
              <a:rPr spc="-25" dirty="0"/>
              <a:t> </a:t>
            </a:r>
            <a:r>
              <a:rPr spc="-5" dirty="0"/>
              <a:t>этим </a:t>
            </a:r>
            <a:r>
              <a:rPr spc="-15" dirty="0"/>
              <a:t>делать?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0610" y="882167"/>
            <a:ext cx="7106284" cy="368046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400" b="1" dirty="0">
                <a:solidFill>
                  <a:srgbClr val="005AAA"/>
                </a:solidFill>
                <a:latin typeface="Calibri"/>
                <a:cs typeface="Calibri"/>
              </a:rPr>
              <a:t>Поступление:</a:t>
            </a:r>
            <a:endParaRPr sz="2400" dirty="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47320" algn="l"/>
              </a:tabLst>
            </a:pPr>
            <a:r>
              <a:rPr sz="1500" b="0" spc="-5" dirty="0">
                <a:latin typeface="Calibri Light"/>
                <a:cs typeface="Calibri Light"/>
              </a:rPr>
              <a:t>приобретение</a:t>
            </a:r>
            <a:r>
              <a:rPr sz="1500" b="0" spc="-4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за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плату</a:t>
            </a:r>
            <a:endParaRPr sz="1500" dirty="0">
              <a:latin typeface="Calibri Light"/>
              <a:cs typeface="Calibri Light"/>
            </a:endParaRPr>
          </a:p>
          <a:p>
            <a:pPr marL="146685" indent="-13462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47320" algn="l"/>
              </a:tabLst>
            </a:pPr>
            <a:r>
              <a:rPr sz="1500" b="0" spc="-5" dirty="0">
                <a:latin typeface="Calibri Light"/>
                <a:cs typeface="Calibri Light"/>
              </a:rPr>
              <a:t>получение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безвозмездно</a:t>
            </a:r>
            <a:endParaRPr sz="1500" dirty="0">
              <a:latin typeface="Calibri Light"/>
              <a:cs typeface="Calibri Light"/>
            </a:endParaRPr>
          </a:p>
          <a:p>
            <a:pPr marL="146685" indent="-13462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147320" algn="l"/>
              </a:tabLst>
            </a:pPr>
            <a:r>
              <a:rPr sz="1500" b="0" spc="-5" dirty="0">
                <a:latin typeface="Calibri Light"/>
                <a:cs typeface="Calibri Light"/>
              </a:rPr>
              <a:t>изготовление</a:t>
            </a:r>
            <a:r>
              <a:rPr sz="1500" b="0" spc="-3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хозяйственным</a:t>
            </a:r>
            <a:r>
              <a:rPr sz="1500" b="0" spc="-5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способом</a:t>
            </a:r>
            <a:endParaRPr sz="1500" dirty="0">
              <a:latin typeface="Calibri Light"/>
              <a:cs typeface="Calibri Light"/>
            </a:endParaRPr>
          </a:p>
          <a:p>
            <a:pPr marL="146685" indent="-13462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147320" algn="l"/>
              </a:tabLst>
            </a:pPr>
            <a:r>
              <a:rPr sz="1500" b="0" spc="-5" dirty="0">
                <a:latin typeface="Calibri Light"/>
                <a:cs typeface="Calibri Light"/>
              </a:rPr>
              <a:t>выявление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неучтенных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объектов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при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инвентаризации</a:t>
            </a:r>
            <a:endParaRPr sz="1500" dirty="0">
              <a:latin typeface="Calibri Light"/>
              <a:cs typeface="Calibri Light"/>
            </a:endParaRPr>
          </a:p>
          <a:p>
            <a:pPr marL="146685" marR="5080" indent="-134620">
              <a:lnSpc>
                <a:spcPct val="94400"/>
              </a:lnSpc>
              <a:spcBef>
                <a:spcPts val="905"/>
              </a:spcBef>
              <a:buFont typeface="Arial"/>
              <a:buChar char="•"/>
              <a:tabLst>
                <a:tab pos="147320" algn="l"/>
              </a:tabLst>
            </a:pPr>
            <a:r>
              <a:rPr sz="1500" b="0" spc="-5" dirty="0">
                <a:latin typeface="Calibri Light"/>
                <a:cs typeface="Calibri Light"/>
              </a:rPr>
              <a:t>получение по </a:t>
            </a:r>
            <a:r>
              <a:rPr sz="1500" b="0" dirty="0">
                <a:latin typeface="Calibri Light"/>
                <a:cs typeface="Calibri Light"/>
              </a:rPr>
              <a:t>результатам </a:t>
            </a:r>
            <a:r>
              <a:rPr sz="1500" b="0" spc="-5" dirty="0">
                <a:latin typeface="Calibri Light"/>
                <a:cs typeface="Calibri Light"/>
              </a:rPr>
              <a:t>исполнения ГУАП научно-исследовательских, опытно- 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конструкторских</a:t>
            </a:r>
            <a:r>
              <a:rPr sz="1500" b="0" spc="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и</a:t>
            </a:r>
            <a:r>
              <a:rPr sz="1500" b="0" spc="1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технологических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работ,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оборудования</a:t>
            </a:r>
            <a:r>
              <a:rPr sz="1500" b="0" spc="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не</a:t>
            </a:r>
            <a:r>
              <a:rPr sz="1500" b="0" spc="-1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возвращенного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заказчику </a:t>
            </a:r>
            <a:r>
              <a:rPr sz="1500" b="0" spc="-3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(по</a:t>
            </a:r>
            <a:r>
              <a:rPr sz="1500" b="0" spc="1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окончанию</a:t>
            </a:r>
            <a:r>
              <a:rPr sz="1500" b="0" spc="1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договора)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или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оборудования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использованного</a:t>
            </a:r>
            <a:r>
              <a:rPr sz="1500" b="0" spc="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при изготовлении</a:t>
            </a:r>
            <a:endParaRPr sz="1500" dirty="0">
              <a:latin typeface="Calibri Light"/>
              <a:cs typeface="Calibri Light"/>
            </a:endParaRPr>
          </a:p>
          <a:p>
            <a:pPr marL="146685">
              <a:lnSpc>
                <a:spcPts val="1705"/>
              </a:lnSpc>
            </a:pPr>
            <a:r>
              <a:rPr sz="1500" b="0" spc="-5" dirty="0">
                <a:latin typeface="Calibri Light"/>
                <a:cs typeface="Calibri Light"/>
              </a:rPr>
              <a:t>различных</a:t>
            </a:r>
            <a:r>
              <a:rPr sz="1500" b="0" spc="-5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экспериментальных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устройств</a:t>
            </a:r>
            <a:endParaRPr sz="1500" dirty="0">
              <a:latin typeface="Calibri Light"/>
              <a:cs typeface="Calibri Light"/>
            </a:endParaRPr>
          </a:p>
          <a:p>
            <a:pPr marL="146685" indent="-134620">
              <a:lnSpc>
                <a:spcPts val="1745"/>
              </a:lnSpc>
              <a:spcBef>
                <a:spcPts val="805"/>
              </a:spcBef>
              <a:buFont typeface="Arial"/>
              <a:buChar char="•"/>
              <a:tabLst>
                <a:tab pos="147320" algn="l"/>
              </a:tabLst>
            </a:pPr>
            <a:r>
              <a:rPr sz="1500" b="0" spc="-5" dirty="0">
                <a:latin typeface="Calibri Light"/>
                <a:cs typeface="Calibri Light"/>
              </a:rPr>
              <a:t>перевод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материальных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запасов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в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состав</a:t>
            </a:r>
            <a:r>
              <a:rPr sz="1500" b="0" spc="-1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объектов</a:t>
            </a:r>
            <a:r>
              <a:rPr sz="1500" b="0" spc="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основных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средств</a:t>
            </a:r>
            <a:endParaRPr sz="1500" dirty="0">
              <a:latin typeface="Calibri Light"/>
              <a:cs typeface="Calibri Light"/>
            </a:endParaRPr>
          </a:p>
          <a:p>
            <a:pPr marL="146685">
              <a:lnSpc>
                <a:spcPts val="1745"/>
              </a:lnSpc>
            </a:pPr>
            <a:r>
              <a:rPr sz="1500" b="0" spc="-5" dirty="0">
                <a:latin typeface="Calibri Light"/>
                <a:cs typeface="Calibri Light"/>
              </a:rPr>
              <a:t>при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изменении целевого</a:t>
            </a:r>
            <a:r>
              <a:rPr sz="1500" b="0" spc="-1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назначения материального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запаса</a:t>
            </a:r>
            <a:endParaRPr sz="1500" dirty="0">
              <a:latin typeface="Calibri Light"/>
              <a:cs typeface="Calibri Light"/>
            </a:endParaRPr>
          </a:p>
          <a:p>
            <a:pPr marL="146685" indent="-13462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47320" algn="l"/>
              </a:tabLst>
            </a:pPr>
            <a:r>
              <a:rPr sz="1500" b="0" spc="-5" dirty="0">
                <a:latin typeface="Calibri Light"/>
                <a:cs typeface="Calibri Light"/>
              </a:rPr>
              <a:t>сборка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из</a:t>
            </a:r>
            <a:r>
              <a:rPr sz="1500" b="0" spc="-1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материальных</a:t>
            </a:r>
            <a:r>
              <a:rPr sz="1500" b="0" spc="-4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запасов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(комплектующих)</a:t>
            </a:r>
            <a:endParaRPr sz="15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2499</Words>
  <Application>Microsoft Office PowerPoint</Application>
  <PresentationFormat>Экран (16:9)</PresentationFormat>
  <Paragraphs>764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С чего всё начинается. Знакомство с материальным отделом</vt:lpstr>
      <vt:lpstr>Что это значит?!</vt:lpstr>
      <vt:lpstr>Почему я?</vt:lpstr>
      <vt:lpstr>Сколько это стоит?</vt:lpstr>
      <vt:lpstr>Как взыскивается?</vt:lpstr>
      <vt:lpstr>Презентация PowerPoint</vt:lpstr>
      <vt:lpstr>Учет имущества ГУАП </vt:lpstr>
      <vt:lpstr>Что с этим делать?</vt:lpstr>
      <vt:lpstr>Что с этим делать?</vt:lpstr>
      <vt:lpstr>Учет имущества ГУАП </vt:lpstr>
      <vt:lpstr>Учет имущества ГУАП</vt:lpstr>
      <vt:lpstr>Учет имущества ГУАП</vt:lpstr>
      <vt:lpstr>Как навести порядок!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dyj</dc:title>
  <dc:creator>Пользователь Windows</dc:creator>
  <cp:lastModifiedBy>Еифмова Татьяна Владимировна, гл.бухг.ГУАП</cp:lastModifiedBy>
  <cp:revision>38</cp:revision>
  <cp:lastPrinted>2022-04-18T07:34:13Z</cp:lastPrinted>
  <dcterms:created xsi:type="dcterms:W3CDTF">2022-04-14T10:35:18Z</dcterms:created>
  <dcterms:modified xsi:type="dcterms:W3CDTF">2022-04-21T12:00:25Z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2022-04-14T00:00:00Z</vt:filetime>
  </property>
</Properties>
</file>