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76" r:id="rId3"/>
    <p:sldId id="277" r:id="rId4"/>
    <p:sldId id="278" r:id="rId5"/>
    <p:sldId id="279" r:id="rId6"/>
    <p:sldId id="280" r:id="rId7"/>
    <p:sldId id="290" r:id="rId8"/>
    <p:sldId id="281" r:id="rId9"/>
    <p:sldId id="282" r:id="rId10"/>
    <p:sldId id="283" r:id="rId11"/>
    <p:sldId id="284" r:id="rId12"/>
    <p:sldId id="285" r:id="rId13"/>
    <p:sldId id="286" r:id="rId14"/>
    <p:sldId id="289" r:id="rId15"/>
    <p:sldId id="288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9A3"/>
    <a:srgbClr val="1E1E1E"/>
    <a:srgbClr val="212121"/>
    <a:srgbClr val="E8F44A"/>
    <a:srgbClr val="D06EA4"/>
    <a:srgbClr val="D01900"/>
    <a:srgbClr val="A04630"/>
    <a:srgbClr val="925D25"/>
    <a:srgbClr val="AB3777"/>
    <a:srgbClr val="752B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9DD48-EF73-4B05-A64B-B2C169BB9BF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3E6FC-8B6E-4608-A41E-2AFC8F109C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0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3E6FC-8B6E-4608-A41E-2AFC8F109CB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934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0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70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0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85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86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1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5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76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1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5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115E0-1E9F-4936-8191-5228C93D63F9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E492-0DA1-4268-89D6-74F2D675A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k.gosuslugi.ru/notifications" TargetMode="External"/><Relationship Id="rId5" Type="http://schemas.openxmlformats.org/officeDocument/2006/relationships/image" Target="../media/image17.jp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o.guap.ru/" TargetMode="External"/><Relationship Id="rId5" Type="http://schemas.openxmlformats.org/officeDocument/2006/relationships/image" Target="../media/image19.jp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suslugi.ru/goskey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jp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pro.guap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hyperlink" Target="https://www.gosuslugi.ru/600373/1/form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sp>
        <p:nvSpPr>
          <p:cNvPr id="13" name="Заголовок 3"/>
          <p:cNvSpPr>
            <a:spLocks noGrp="1"/>
          </p:cNvSpPr>
          <p:nvPr>
            <p:ph type="ctrTitle"/>
          </p:nvPr>
        </p:nvSpPr>
        <p:spPr>
          <a:xfrm>
            <a:off x="2872112" y="2299310"/>
            <a:ext cx="7241705" cy="1003233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4000" b="1" dirty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Инструкция по </a:t>
            </a:r>
            <a:r>
              <a:rPr lang="ru-RU" sz="4000" b="1" dirty="0" smtClean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заключению </a:t>
            </a:r>
            <a:r>
              <a:rPr lang="ru-RU" sz="4000" b="1" dirty="0" smtClean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дополнительного соглашения</a:t>
            </a:r>
            <a:br>
              <a:rPr lang="ru-RU" sz="4000" b="1" dirty="0" smtClean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ru-RU" sz="4000" b="1" dirty="0" smtClean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</a:t>
            </a:r>
            <a:r>
              <a:rPr lang="ru-RU" sz="4000" b="1" dirty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электронной форме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14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82948" y="3597645"/>
            <a:ext cx="4627816" cy="764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>
                <a:solidFill>
                  <a:srgbClr val="1459A3"/>
                </a:solidFill>
                <a:sym typeface="Roboto Medium"/>
              </a:rPr>
              <a:t>Подписание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дополнительного соглашения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с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использованием НЭП или КЭП </a:t>
            </a:r>
            <a:endParaRPr lang="ru-RU" sz="1600" dirty="0" smtClean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и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приложения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Госключ</a:t>
            </a:r>
            <a:endParaRPr sz="1600" spc="125" dirty="0">
              <a:solidFill>
                <a:srgbClr val="1459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12" y="1536676"/>
            <a:ext cx="4046848" cy="4426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712532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Перейдите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в приложение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Госключ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 и подпишите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документ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6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814688" cy="50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Результат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подписания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придет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в личный кабинет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Госуслуг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 </a:t>
            </a:r>
            <a:endParaRPr lang="ru-RU" sz="1600" dirty="0" smtClean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раздел «Уведомления» </a:t>
            </a:r>
            <a:endParaRPr sz="1600" spc="125" dirty="0">
              <a:solidFill>
                <a:srgbClr val="1459A3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12" y="1757986"/>
            <a:ext cx="7161530" cy="2072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973712" y="4541450"/>
            <a:ext cx="350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https://lk.gosuslugi.ru/notifications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6155">
            <a:off x="6603187" y="4763440"/>
            <a:ext cx="290254" cy="5259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9317" y="3013501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1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0"/>
          <a:stretch/>
        </p:blipFill>
        <p:spPr>
          <a:xfrm>
            <a:off x="2973712" y="1198875"/>
            <a:ext cx="8875762" cy="425131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8875762" cy="764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spc="-5" dirty="0" smtClean="0">
                <a:solidFill>
                  <a:srgbClr val="1459A3"/>
                </a:solidFill>
                <a:sym typeface="Roboto Medium"/>
              </a:rPr>
              <a:t>Сохраните свою подпись на устройство с расширением </a:t>
            </a:r>
            <a:r>
              <a:rPr lang="en-US" sz="1600" spc="-5" dirty="0" smtClean="0">
                <a:solidFill>
                  <a:srgbClr val="1459A3"/>
                </a:solidFill>
                <a:sym typeface="Roboto Medium"/>
              </a:rPr>
              <a:t>.sig</a:t>
            </a:r>
            <a:r>
              <a:rPr lang="ru-RU" sz="1600" spc="-5" dirty="0">
                <a:solidFill>
                  <a:srgbClr val="1459A3"/>
                </a:solidFill>
                <a:sym typeface="Roboto Medium"/>
              </a:rPr>
              <a:t> и </a:t>
            </a:r>
            <a:r>
              <a:rPr lang="ru-RU" sz="1600" spc="-5" dirty="0" smtClean="0">
                <a:solidFill>
                  <a:srgbClr val="1459A3"/>
                </a:solidFill>
                <a:sym typeface="Roboto Medium"/>
              </a:rPr>
              <a:t>загрузите </a:t>
            </a:r>
            <a:r>
              <a:rPr lang="ru-RU" sz="1600" spc="-5" dirty="0">
                <a:solidFill>
                  <a:srgbClr val="1459A3"/>
                </a:solidFill>
                <a:sym typeface="Roboto Medium"/>
              </a:rPr>
              <a:t>файл </a:t>
            </a:r>
            <a:endParaRPr lang="ru-RU" sz="1600" spc="-5" dirty="0" smtClean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spc="-5" dirty="0" smtClean="0">
                <a:solidFill>
                  <a:srgbClr val="1459A3"/>
                </a:solidFill>
                <a:sym typeface="Roboto Medium"/>
              </a:rPr>
              <a:t>в </a:t>
            </a:r>
            <a:r>
              <a:rPr lang="ru-RU" sz="1600" spc="-5" dirty="0">
                <a:solidFill>
                  <a:srgbClr val="1459A3"/>
                </a:solidFill>
                <a:sym typeface="Roboto Medium"/>
              </a:rPr>
              <a:t>поле загрузки электронной подписи </a:t>
            </a:r>
            <a:r>
              <a:rPr lang="ru-RU" sz="1600" spc="-5" dirty="0" smtClean="0">
                <a:solidFill>
                  <a:srgbClr val="1459A3"/>
                </a:solidFill>
                <a:sym typeface="Roboto Medium"/>
              </a:rPr>
              <a:t>в </a:t>
            </a:r>
            <a:r>
              <a:rPr lang="ru-RU" sz="1600" spc="-5" dirty="0">
                <a:solidFill>
                  <a:srgbClr val="1459A3"/>
                </a:solidFill>
                <a:sym typeface="Roboto Medium"/>
              </a:rPr>
              <a:t>Личном кабинете ГУАП 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5400000" flipH="1">
            <a:off x="9496103" y="1399219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999317" y="3013501"/>
            <a:ext cx="825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925023"/>
            <a:ext cx="4087991" cy="338554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100" dirty="0" smtClean="0">
                <a:solidFill>
                  <a:srgbClr val="1459A3"/>
                </a:solidFill>
                <a:sym typeface="Roboto Medium"/>
              </a:rPr>
              <a:t>* В случае если заказчик и обучающиеся разные лица, следует повторить пункты 1-10 от лица Заказчика</a:t>
            </a:r>
          </a:p>
        </p:txBody>
      </p:sp>
      <p:sp>
        <p:nvSpPr>
          <p:cNvPr id="18" name="Стрелка вниз 17"/>
          <p:cNvSpPr/>
          <p:nvPr/>
        </p:nvSpPr>
        <p:spPr>
          <a:xfrm rot="5400000" flipH="1">
            <a:off x="9496103" y="1761236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814688" cy="50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Загрузите файл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в поле загрузки электронной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подписи 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 Личном кабинете ГУАП </a:t>
            </a:r>
            <a:endParaRPr sz="1600" spc="125" dirty="0">
              <a:solidFill>
                <a:srgbClr val="1459A3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6155">
            <a:off x="5307213" y="4345318"/>
            <a:ext cx="290254" cy="5259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8553" y="3013501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965" y="1268999"/>
            <a:ext cx="9020555" cy="43200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911158" y="6037161"/>
            <a:ext cx="2153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6"/>
              </a:rPr>
              <a:t>https://pro.guap.ru</a:t>
            </a:r>
            <a:r>
              <a:rPr lang="en-US" dirty="0" smtClean="0">
                <a:hlinkClick r:id="rId6"/>
              </a:rPr>
              <a:t>/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3145444" y="1543868"/>
            <a:ext cx="8131168" cy="407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>
                <a:solidFill>
                  <a:srgbClr val="1459A3"/>
                </a:solidFill>
                <a:sym typeface="Roboto Medium"/>
              </a:rPr>
              <a:t>При загрузке файла электронной подписи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в Личном кабинете осуществится проверка на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соответствие подписи личности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обучающегося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или заказчика. В случае несоответствия будет отображено сообщение об ошибке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.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 smtClean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 smtClean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>
              <a:solidFill>
                <a:srgbClr val="1459A3"/>
              </a:solidFill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>
                <a:solidFill>
                  <a:srgbClr val="1459A3"/>
                </a:solidFill>
                <a:sym typeface="Roboto Medium"/>
              </a:rPr>
              <a:t>После загрузки электронных подписей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обучающегося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и заказчика,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дополнительное соглашение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считается подписанным всеми сторонами и будет доступен для скачивания с подписью университета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3" t="5423" r="55779" b="85624"/>
          <a:stretch/>
        </p:blipFill>
        <p:spPr>
          <a:xfrm>
            <a:off x="3145444" y="2888145"/>
            <a:ext cx="5666131" cy="74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3042984" y="2005533"/>
            <a:ext cx="8131168" cy="2846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Подписанное дополнительное соглашение состоит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из трех частей:</a:t>
            </a:r>
          </a:p>
          <a:p>
            <a:pPr marL="342900" indent="-342900">
              <a:spcBef>
                <a:spcPts val="100"/>
              </a:spcBef>
              <a:buFont typeface="Roboto Medium" panose="02000000000000000000" pitchFamily="2" charset="0"/>
              <a:buChar char="—"/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Файл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PDF с текстом договора</a:t>
            </a:r>
          </a:p>
          <a:p>
            <a:pPr marL="342900" indent="-342900">
              <a:spcBef>
                <a:spcPts val="100"/>
              </a:spcBef>
              <a:buFont typeface="Roboto Medium" panose="02000000000000000000" pitchFamily="2" charset="0"/>
              <a:buChar char="—"/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3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файла .</a:t>
            </a:r>
            <a:r>
              <a:rPr lang="ru-RU" sz="2000" dirty="0" err="1">
                <a:solidFill>
                  <a:srgbClr val="1459A3"/>
                </a:solidFill>
                <a:sym typeface="Roboto Medium"/>
              </a:rPr>
              <a:t>sig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 </a:t>
            </a:r>
            <a:endParaRPr lang="ru-RU" sz="2000" dirty="0" smtClean="0">
              <a:solidFill>
                <a:srgbClr val="1459A3"/>
              </a:solidFill>
              <a:sym typeface="Roboto Medium"/>
            </a:endParaRPr>
          </a:p>
          <a:p>
            <a:pPr marL="342900" indent="-342900">
              <a:spcBef>
                <a:spcPts val="100"/>
              </a:spcBef>
              <a:buFont typeface="Roboto Medium" panose="02000000000000000000" pitchFamily="2" charset="0"/>
              <a:buChar char="—"/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>
                <a:solidFill>
                  <a:srgbClr val="1459A3"/>
                </a:solidFill>
                <a:sym typeface="Roboto Medium"/>
              </a:rPr>
              <a:t>Электронные подписи ректора (проректора) университета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/>
            </a:r>
            <a:br>
              <a:rPr lang="ru-RU" sz="2000" dirty="0" smtClean="0">
                <a:solidFill>
                  <a:srgbClr val="1459A3"/>
                </a:solidFill>
                <a:sym typeface="Roboto Medium"/>
              </a:rPr>
            </a:b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и обучающегося,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а также заказчика в случае, если заказчик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/>
            </a:r>
            <a:br>
              <a:rPr lang="ru-RU" sz="2000" dirty="0" smtClean="0">
                <a:solidFill>
                  <a:srgbClr val="1459A3"/>
                </a:solidFill>
                <a:sym typeface="Roboto Medium"/>
              </a:rPr>
            </a:b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и обучающийся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- разные </a:t>
            </a: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лица</a:t>
            </a:r>
          </a:p>
          <a:p>
            <a:pPr marL="285750" indent="-285750">
              <a:spcBef>
                <a:spcPts val="100"/>
              </a:spcBef>
              <a:buFontTx/>
              <a:buChar char="-"/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 smtClean="0">
              <a:solidFill>
                <a:srgbClr val="1459A3"/>
              </a:solidFill>
              <a:sym typeface="Roboto Medium"/>
            </a:endParaRPr>
          </a:p>
          <a:p>
            <a:pPr marL="285750" indent="-285750">
              <a:spcBef>
                <a:spcPts val="100"/>
              </a:spcBef>
              <a:buFontTx/>
              <a:buChar char="-"/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ru-RU" sz="2000" dirty="0">
              <a:solidFill>
                <a:srgbClr val="1459A3"/>
              </a:solidFill>
              <a:sym typeface="Roboto Medium"/>
            </a:endParaRPr>
          </a:p>
          <a:p>
            <a:pPr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2000" dirty="0" smtClean="0">
                <a:solidFill>
                  <a:srgbClr val="1459A3"/>
                </a:solidFill>
                <a:sym typeface="Roboto Medium"/>
              </a:rPr>
              <a:t>Сохраните </a:t>
            </a:r>
            <a:r>
              <a:rPr lang="ru-RU" sz="2000" dirty="0">
                <a:solidFill>
                  <a:srgbClr val="1459A3"/>
                </a:solidFill>
                <a:sym typeface="Roboto Medium"/>
              </a:rPr>
              <a:t>эти файлы в надежном месте.</a:t>
            </a:r>
          </a:p>
        </p:txBody>
      </p:sp>
    </p:spTree>
    <p:extLst>
      <p:ext uri="{BB962C8B-B14F-4D97-AF65-F5344CB8AC3E}">
        <p14:creationId xmlns:p14="http://schemas.microsoft.com/office/powerpoint/2010/main" val="22909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sp>
        <p:nvSpPr>
          <p:cNvPr id="13" name="Заголовок 3"/>
          <p:cNvSpPr>
            <a:spLocks noGrp="1"/>
          </p:cNvSpPr>
          <p:nvPr>
            <p:ph type="ctrTitle"/>
          </p:nvPr>
        </p:nvSpPr>
        <p:spPr>
          <a:xfrm>
            <a:off x="2890585" y="350862"/>
            <a:ext cx="2931095" cy="100323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Горячая линия</a:t>
            </a:r>
            <a:endParaRPr lang="ru-RU" sz="2800" b="1" dirty="0">
              <a:solidFill>
                <a:srgbClr val="1459A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10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890585" y="1625568"/>
            <a:ext cx="4320443" cy="75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en-US" sz="2400" dirty="0" smtClean="0">
                <a:sym typeface="Roboto Medium"/>
              </a:rPr>
              <a:t>8 (812</a:t>
            </a:r>
            <a:r>
              <a:rPr lang="en-US" sz="2400" dirty="0">
                <a:sym typeface="Roboto Medium"/>
              </a:rPr>
              <a:t>) </a:t>
            </a:r>
            <a:r>
              <a:rPr lang="en-US" sz="2400" dirty="0" smtClean="0">
                <a:sym typeface="Roboto Medium"/>
              </a:rPr>
              <a:t>494-70-</a:t>
            </a:r>
            <a:r>
              <a:rPr lang="en-US" sz="2400" dirty="0">
                <a:sym typeface="Roboto Medium"/>
              </a:rPr>
              <a:t>82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en-US" sz="2400" dirty="0" smtClean="0">
                <a:sym typeface="Roboto Medium"/>
              </a:rPr>
              <a:t>ais_team@guap.ru</a:t>
            </a:r>
            <a:endParaRPr sz="2400" spc="125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2890585" y="3075653"/>
            <a:ext cx="5710207" cy="1003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>
                <a:solidFill>
                  <a:srgbClr val="1459A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Отдел сопровождения обучающихся (МФЦ)</a:t>
            </a: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890585" y="4377520"/>
            <a:ext cx="4320443" cy="75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en-US" sz="2400" dirty="0" smtClean="0">
                <a:sym typeface="Roboto Medium"/>
              </a:rPr>
              <a:t>8 (812</a:t>
            </a:r>
            <a:r>
              <a:rPr lang="en-US" sz="2400" dirty="0">
                <a:sym typeface="Roboto Medium"/>
              </a:rPr>
              <a:t>) </a:t>
            </a:r>
            <a:r>
              <a:rPr lang="ru-RU" sz="2400" dirty="0" smtClean="0">
                <a:sym typeface="Roboto Medium"/>
              </a:rPr>
              <a:t>312</a:t>
            </a:r>
            <a:r>
              <a:rPr lang="en-US" sz="2400" dirty="0" smtClean="0">
                <a:sym typeface="Roboto Medium"/>
              </a:rPr>
              <a:t>-</a:t>
            </a:r>
            <a:r>
              <a:rPr lang="ru-RU" sz="2400" dirty="0" smtClean="0">
                <a:sym typeface="Roboto Medium"/>
              </a:rPr>
              <a:t>46-57</a:t>
            </a:r>
            <a:endParaRPr lang="ru-RU" sz="2400" dirty="0">
              <a:sym typeface="Roboto Medium"/>
            </a:endParaRP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en-US" sz="2400" dirty="0">
                <a:sym typeface="Roboto Medium"/>
              </a:rPr>
              <a:t>mfc@guap.ru</a:t>
            </a:r>
            <a:endParaRPr sz="2400" spc="125" dirty="0"/>
          </a:p>
        </p:txBody>
      </p:sp>
    </p:spTree>
    <p:extLst>
      <p:ext uri="{BB962C8B-B14F-4D97-AF65-F5344CB8AC3E}">
        <p14:creationId xmlns:p14="http://schemas.microsoft.com/office/powerpoint/2010/main" val="41220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51450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Установите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на мобильное устройство приложение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Госключ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и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оформите себе УКЭП или УНЭП</a:t>
            </a:r>
            <a:endParaRPr sz="1600" spc="125" dirty="0">
              <a:solidFill>
                <a:srgbClr val="1459A3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/>
          <a:srcRect b="3127"/>
          <a:stretch/>
        </p:blipFill>
        <p:spPr>
          <a:xfrm>
            <a:off x="2973712" y="1347832"/>
            <a:ext cx="7748053" cy="2291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899821" y="5744683"/>
            <a:ext cx="3349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1459A3"/>
                </a:solidFill>
                <a:sym typeface="Roboto Medium"/>
                <a:hlinkClick r:id="rId6"/>
              </a:rPr>
              <a:t>https://www.gosuslugi.ru/goskey</a:t>
            </a:r>
            <a:r>
              <a:rPr lang="en-US" dirty="0">
                <a:solidFill>
                  <a:srgbClr val="1459A3"/>
                </a:solidFill>
                <a:sym typeface="Roboto Medium"/>
              </a:rPr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/>
          <a:srcRect l="62014" r="7894"/>
          <a:stretch/>
        </p:blipFill>
        <p:spPr>
          <a:xfrm>
            <a:off x="2973712" y="3750861"/>
            <a:ext cx="2327564" cy="1600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2" b="62289"/>
          <a:stretch/>
        </p:blipFill>
        <p:spPr>
          <a:xfrm>
            <a:off x="5916570" y="3750861"/>
            <a:ext cx="2583735" cy="1600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Стрелка вниз 13"/>
          <p:cNvSpPr/>
          <p:nvPr/>
        </p:nvSpPr>
        <p:spPr>
          <a:xfrm rot="16200000">
            <a:off x="3280524" y="2423346"/>
            <a:ext cx="264522" cy="1194307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6155">
            <a:off x="6149374" y="5968062"/>
            <a:ext cx="290254" cy="5259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69"/>
          <a:stretch/>
        </p:blipFill>
        <p:spPr>
          <a:xfrm>
            <a:off x="9134565" y="3741812"/>
            <a:ext cx="2337711" cy="2714920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 rot="5400000" flipH="1">
            <a:off x="8584004" y="4757046"/>
            <a:ext cx="264522" cy="684451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5400000" flipH="1">
            <a:off x="11073863" y="5007803"/>
            <a:ext cx="264522" cy="684451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5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"/>
          <a:stretch/>
        </p:blipFill>
        <p:spPr>
          <a:xfrm>
            <a:off x="2973712" y="1320827"/>
            <a:ext cx="9144100" cy="4320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514506" cy="50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Скачайте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в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Личном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кабинете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обучающегося ГУАП </a:t>
            </a:r>
          </a:p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>
                <a:solidFill>
                  <a:srgbClr val="1459A3"/>
                </a:solidFill>
                <a:sym typeface="Roboto Medium"/>
              </a:rPr>
              <a:t>д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ополнительное соглашение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1158" y="6037161"/>
            <a:ext cx="2153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7"/>
              </a:rPr>
              <a:t>https://pro.guap.ru</a:t>
            </a:r>
            <a:r>
              <a:rPr lang="en-US" dirty="0" smtClean="0">
                <a:hlinkClick r:id="rId7"/>
              </a:rPr>
              <a:t>/</a:t>
            </a:r>
            <a:r>
              <a:rPr lang="ru-RU" dirty="0" smtClean="0"/>
              <a:t> </a:t>
            </a: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2377106" y="4313585"/>
            <a:ext cx="264522" cy="873450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5400000" flipH="1">
            <a:off x="7497799" y="1778494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6155">
            <a:off x="5217441" y="6210022"/>
            <a:ext cx="290254" cy="52597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72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51450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Войдите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в личный кабинет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Госуслуг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 и оформите заявку на подписание документа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9821" y="5744683"/>
            <a:ext cx="4117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hlinkClick r:id="rId5"/>
              </a:rPr>
              <a:t>https://www.gosuslugi.ru/600373/1/form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87" y="1476375"/>
            <a:ext cx="6143625" cy="3905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6155">
            <a:off x="7093379" y="5966673"/>
            <a:ext cx="290254" cy="525976"/>
          </a:xfrm>
          <a:prstGeom prst="rect">
            <a:avLst/>
          </a:prstGeom>
        </p:spPr>
      </p:pic>
      <p:sp>
        <p:nvSpPr>
          <p:cNvPr id="13" name="Стрелка вниз 12"/>
          <p:cNvSpPr/>
          <p:nvPr/>
        </p:nvSpPr>
        <p:spPr>
          <a:xfrm rot="5400000" flipH="1">
            <a:off x="7591282" y="3820521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58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71" y="1344641"/>
            <a:ext cx="5101279" cy="4299747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514506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Выберите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тип документа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«Прочее»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5400000" flipH="1">
            <a:off x="5040451" y="2282233"/>
            <a:ext cx="184423" cy="119660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Стрелка вниз 15"/>
          <p:cNvSpPr/>
          <p:nvPr/>
        </p:nvSpPr>
        <p:spPr>
          <a:xfrm rot="5400000" flipH="1">
            <a:off x="6795790" y="3064409"/>
            <a:ext cx="184423" cy="119660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12" y="1204281"/>
            <a:ext cx="5288915" cy="5080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5514506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Загрузите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Файл договора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5400000" flipH="1">
            <a:off x="7078766" y="3892164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5400000" flipH="1">
            <a:off x="7078766" y="4981428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35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1" y="554762"/>
            <a:ext cx="6360411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Укажите название документа «Дополнительное соглашение»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11" y="1014324"/>
            <a:ext cx="4948071" cy="4594151"/>
          </a:xfrm>
          <a:prstGeom prst="rect">
            <a:avLst/>
          </a:prstGeom>
        </p:spPr>
      </p:pic>
      <p:sp>
        <p:nvSpPr>
          <p:cNvPr id="17" name="Стрелка вниз 16"/>
          <p:cNvSpPr/>
          <p:nvPr/>
        </p:nvSpPr>
        <p:spPr>
          <a:xfrm rot="5400000" flipH="1">
            <a:off x="5876397" y="2138377"/>
            <a:ext cx="184423" cy="119660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043" y="1729923"/>
            <a:ext cx="6019800" cy="4086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712532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Выберите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тип подписи. Если Вам доступна в приложении ГОСКЛЮЧ подпись УКЭП, используйте её, в противном случае, </a:t>
            </a: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выберете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УНЭП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5400000" flipH="1">
            <a:off x="9480914" y="4203912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5400000" flipH="1">
            <a:off x="9480915" y="3317574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342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12" y="1222692"/>
            <a:ext cx="5387968" cy="47315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28" y="1757986"/>
            <a:ext cx="4980972" cy="51000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78545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04" y="443551"/>
            <a:ext cx="1622836" cy="500662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D9487F6C-CABF-4DD3-BDAA-3C5615FC5C3C}"/>
              </a:ext>
            </a:extLst>
          </p:cNvPr>
          <p:cNvSpPr txBox="1"/>
          <p:nvPr/>
        </p:nvSpPr>
        <p:spPr>
          <a:xfrm>
            <a:off x="2973712" y="554762"/>
            <a:ext cx="712532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-5">
                <a:solidFill>
                  <a:srgbClr val="004F9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ru-RU" sz="1600" dirty="0" smtClean="0">
                <a:solidFill>
                  <a:srgbClr val="1459A3"/>
                </a:solidFill>
                <a:sym typeface="Roboto Medium"/>
              </a:rPr>
              <a:t>Отправьте </a:t>
            </a:r>
            <a:r>
              <a:rPr lang="ru-RU" sz="1600" dirty="0">
                <a:solidFill>
                  <a:srgbClr val="1459A3"/>
                </a:solidFill>
                <a:sym typeface="Roboto Medium"/>
              </a:rPr>
              <a:t>документ на подписание в своё приложение </a:t>
            </a:r>
            <a:r>
              <a:rPr lang="ru-RU" sz="1600" dirty="0" err="1">
                <a:solidFill>
                  <a:srgbClr val="1459A3"/>
                </a:solidFill>
                <a:sym typeface="Roboto Medium"/>
              </a:rPr>
              <a:t>Госключ</a:t>
            </a:r>
            <a:endParaRPr sz="1600" spc="125" dirty="0">
              <a:solidFill>
                <a:srgbClr val="1459A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5400000" flipH="1">
            <a:off x="7509874" y="4640792"/>
            <a:ext cx="264522" cy="1716315"/>
          </a:xfrm>
          <a:prstGeom prst="downArrow">
            <a:avLst>
              <a:gd name="adj1" fmla="val 50000"/>
              <a:gd name="adj2" fmla="val 12297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99317" y="3013501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663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287</Words>
  <Application>Microsoft Office PowerPoint</Application>
  <PresentationFormat>Широкоэкранный</PresentationFormat>
  <Paragraphs>59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Roboto</vt:lpstr>
      <vt:lpstr>Roboto Medium</vt:lpstr>
      <vt:lpstr>Times New Roman</vt:lpstr>
      <vt:lpstr>Тема Office</vt:lpstr>
      <vt:lpstr>Инструкция по заключению дополнительного соглашения в электронной форме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Горячая линия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 пк</dc:title>
  <dc:creator>Аня</dc:creator>
  <cp:lastModifiedBy>Natalia</cp:lastModifiedBy>
  <cp:revision>42</cp:revision>
  <dcterms:created xsi:type="dcterms:W3CDTF">2024-06-19T10:54:16Z</dcterms:created>
  <dcterms:modified xsi:type="dcterms:W3CDTF">2025-07-30T08:06:28Z</dcterms:modified>
</cp:coreProperties>
</file>